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4"/>
  </p:sldMasterIdLst>
  <p:notesMasterIdLst>
    <p:notesMasterId r:id="rId10"/>
  </p:notesMasterIdLst>
  <p:handoutMasterIdLst>
    <p:handoutMasterId r:id="rId11"/>
  </p:handoutMasterIdLst>
  <p:sldIdLst>
    <p:sldId id="300" r:id="rId5"/>
    <p:sldId id="301" r:id="rId6"/>
    <p:sldId id="313" r:id="rId7"/>
    <p:sldId id="310" r:id="rId8"/>
    <p:sldId id="320" r:id="rId9"/>
  </p:sldIdLst>
  <p:sldSz cx="9906000" cy="6858000" type="A4"/>
  <p:notesSz cx="6662738" cy="9906000"/>
  <p:custDataLst>
    <p:tags r:id="rId12"/>
  </p:custDataLst>
  <p:defaultTextStyle>
    <a:defPPr>
      <a:defRPr lang="en-GB"/>
    </a:defPPr>
    <a:lvl1pPr algn="ctr" rtl="0" fontAlgn="base">
      <a:defRPr sz="1400" kern="1200">
        <a:solidFill>
          <a:schemeClr val="tx1"/>
        </a:solidFill>
        <a:latin typeface="+mn-lt"/>
        <a:ea typeface="+mn-ea"/>
        <a:cs typeface="+mn-cs"/>
      </a:defRPr>
    </a:lvl1pPr>
    <a:lvl2pPr marL="457200" algn="ctr" rtl="0" fontAlgn="base">
      <a:defRPr sz="1400" kern="1200">
        <a:solidFill>
          <a:schemeClr val="tx1"/>
        </a:solidFill>
        <a:latin typeface="+mn-lt"/>
        <a:ea typeface="+mn-ea"/>
        <a:cs typeface="+mn-cs"/>
      </a:defRPr>
    </a:lvl2pPr>
    <a:lvl3pPr marL="914400" algn="ctr" rtl="0" fontAlgn="base">
      <a:defRPr sz="1400" kern="1200">
        <a:solidFill>
          <a:schemeClr val="tx1"/>
        </a:solidFill>
        <a:latin typeface="+mn-lt"/>
        <a:ea typeface="+mn-ea"/>
        <a:cs typeface="+mn-cs"/>
      </a:defRPr>
    </a:lvl3pPr>
    <a:lvl4pPr marL="1371600" algn="ctr" rtl="0" fontAlgn="base">
      <a:defRPr sz="1400" kern="1200">
        <a:solidFill>
          <a:schemeClr val="tx1"/>
        </a:solidFill>
        <a:latin typeface="+mn-lt"/>
        <a:ea typeface="+mn-ea"/>
        <a:cs typeface="+mn-cs"/>
      </a:defRPr>
    </a:lvl4pPr>
    <a:lvl5pPr marL="1828800" algn="ctr" rtl="0" fontAlgn="base">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25">
          <p15:clr>
            <a:srgbClr val="A4A3A4"/>
          </p15:clr>
        </p15:guide>
      </p15:sldGuideLst>
    </p:ext>
    <p:ext uri="{2D200454-40CA-4A62-9FC3-DE9A4176ACB9}">
      <p15:notesGuideLst xmlns:p15="http://schemas.microsoft.com/office/powerpoint/2012/main">
        <p15:guide id="1" orient="horz" pos="3120">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991"/>
    <a:srgbClr val="5D8BA7"/>
    <a:srgbClr val="338D85"/>
    <a:srgbClr val="345782"/>
    <a:srgbClr val="C10307"/>
    <a:srgbClr val="A90907"/>
    <a:srgbClr val="D30705"/>
    <a:srgbClr val="FFC600"/>
    <a:srgbClr val="F6D805"/>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5179" autoAdjust="0"/>
  </p:normalViewPr>
  <p:slideViewPr>
    <p:cSldViewPr snapToGrid="0" snapToObjects="1" showGuides="1">
      <p:cViewPr varScale="1">
        <p:scale>
          <a:sx n="86" d="100"/>
          <a:sy n="86" d="100"/>
        </p:scale>
        <p:origin x="2032" y="200"/>
      </p:cViewPr>
      <p:guideLst>
        <p:guide orient="horz" pos="2160"/>
        <p:guide pos="5825"/>
      </p:guideLst>
    </p:cSldViewPr>
  </p:slideViewPr>
  <p:outlineViewPr>
    <p:cViewPr>
      <p:scale>
        <a:sx n="33" d="100"/>
        <a:sy n="33" d="100"/>
      </p:scale>
      <p:origin x="0" y="-176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1" d="100"/>
          <a:sy n="71" d="100"/>
        </p:scale>
        <p:origin x="-3048" y="-96"/>
      </p:cViewPr>
      <p:guideLst>
        <p:guide orient="horz" pos="3120"/>
        <p:guide pos="209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0F0B1D-D8D6-5844-ADCC-63805EB91A5F}" type="doc">
      <dgm:prSet loTypeId="urn:microsoft.com/office/officeart/2005/8/layout/pyramid4" loCatId="" qsTypeId="urn:microsoft.com/office/officeart/2005/8/quickstyle/simple1" qsCatId="simple" csTypeId="urn:microsoft.com/office/officeart/2005/8/colors/accent1_2" csCatId="accent1" phldr="1"/>
      <dgm:spPr/>
      <dgm:t>
        <a:bodyPr/>
        <a:lstStyle/>
        <a:p>
          <a:endParaRPr lang="zh-TW" altLang="en-US"/>
        </a:p>
      </dgm:t>
    </dgm:pt>
    <dgm:pt modelId="{F3854574-2B0B-1442-B0BF-9E697E5F6B97}">
      <dgm:prSet phldrT="[文字]"/>
      <dgm:spPr/>
      <dgm:t>
        <a:bodyPr/>
        <a:lstStyle/>
        <a:p>
          <a:r>
            <a:rPr lang="zh-TW" altLang="en-US" dirty="0">
              <a:solidFill>
                <a:schemeClr val="tx1"/>
              </a:solidFill>
            </a:rPr>
            <a:t>個人紀錄驗證</a:t>
          </a:r>
        </a:p>
      </dgm:t>
    </dgm:pt>
    <dgm:pt modelId="{3010A7A4-4A85-E04E-8E5E-7E34993A97F4}" type="parTrans" cxnId="{3EF8951B-BAA3-1E48-BDF2-C00228554D95}">
      <dgm:prSet/>
      <dgm:spPr/>
      <dgm:t>
        <a:bodyPr/>
        <a:lstStyle/>
        <a:p>
          <a:endParaRPr lang="zh-TW" altLang="en-US"/>
        </a:p>
      </dgm:t>
    </dgm:pt>
    <dgm:pt modelId="{4CD05263-78AB-8943-AD4E-997EB09DD5A7}" type="sibTrans" cxnId="{3EF8951B-BAA3-1E48-BDF2-C00228554D95}">
      <dgm:prSet/>
      <dgm:spPr/>
      <dgm:t>
        <a:bodyPr/>
        <a:lstStyle/>
        <a:p>
          <a:endParaRPr lang="zh-TW" altLang="en-US"/>
        </a:p>
      </dgm:t>
    </dgm:pt>
    <dgm:pt modelId="{38839B31-0871-DE4D-B143-D69BB43979C6}">
      <dgm:prSet phldrT="[文字]"/>
      <dgm:spPr/>
      <dgm:t>
        <a:bodyPr/>
        <a:lstStyle/>
        <a:p>
          <a:r>
            <a:rPr lang="zh-TW" altLang="en-US" dirty="0">
              <a:solidFill>
                <a:schemeClr val="tx1"/>
              </a:solidFill>
            </a:rPr>
            <a:t>身分證件查驗</a:t>
          </a:r>
        </a:p>
      </dgm:t>
    </dgm:pt>
    <dgm:pt modelId="{FB066DB8-2552-8643-8EA1-9833BA7882A2}" type="parTrans" cxnId="{48859A7C-CC81-D84C-8B25-CFC8B24DE89A}">
      <dgm:prSet/>
      <dgm:spPr/>
      <dgm:t>
        <a:bodyPr/>
        <a:lstStyle/>
        <a:p>
          <a:endParaRPr lang="zh-TW" altLang="en-US"/>
        </a:p>
      </dgm:t>
    </dgm:pt>
    <dgm:pt modelId="{12000175-B35D-F846-8BDB-BC02D13A0023}" type="sibTrans" cxnId="{48859A7C-CC81-D84C-8B25-CFC8B24DE89A}">
      <dgm:prSet/>
      <dgm:spPr/>
      <dgm:t>
        <a:bodyPr/>
        <a:lstStyle/>
        <a:p>
          <a:endParaRPr lang="zh-TW" altLang="en-US"/>
        </a:p>
      </dgm:t>
    </dgm:pt>
    <dgm:pt modelId="{68168883-2660-884D-A65D-2EFCF9B719BE}">
      <dgm:prSet phldrT="[文字]"/>
      <dgm:spPr/>
      <dgm:t>
        <a:bodyPr/>
        <a:lstStyle/>
        <a:p>
          <a:r>
            <a:rPr lang="zh-TW" altLang="en-US" dirty="0">
              <a:solidFill>
                <a:schemeClr val="tx1"/>
              </a:solidFill>
            </a:rPr>
            <a:t>資訊理解比對</a:t>
          </a:r>
        </a:p>
      </dgm:t>
    </dgm:pt>
    <dgm:pt modelId="{3E25335F-CE8E-ED4F-B5F3-E587C1200998}" type="parTrans" cxnId="{2ECEEB24-7A5D-F246-B5D5-673361C5F448}">
      <dgm:prSet/>
      <dgm:spPr/>
      <dgm:t>
        <a:bodyPr/>
        <a:lstStyle/>
        <a:p>
          <a:endParaRPr lang="zh-TW" altLang="en-US"/>
        </a:p>
      </dgm:t>
    </dgm:pt>
    <dgm:pt modelId="{53974D79-0C0A-2048-81E6-CFADFE9B99A4}" type="sibTrans" cxnId="{2ECEEB24-7A5D-F246-B5D5-673361C5F448}">
      <dgm:prSet/>
      <dgm:spPr/>
      <dgm:t>
        <a:bodyPr/>
        <a:lstStyle/>
        <a:p>
          <a:endParaRPr lang="zh-TW" altLang="en-US"/>
        </a:p>
      </dgm:t>
    </dgm:pt>
    <dgm:pt modelId="{FA8D87C1-3C47-314A-B1E2-D4F7BF0A2F36}">
      <dgm:prSet phldrT="[文字]"/>
      <dgm:spPr/>
      <dgm:t>
        <a:bodyPr/>
        <a:lstStyle/>
        <a:p>
          <a:r>
            <a:rPr lang="zh-TW" altLang="en-US" b="1" dirty="0">
              <a:solidFill>
                <a:schemeClr val="tx1"/>
              </a:solidFill>
              <a:latin typeface="微軟正黑體" panose="020B0604030504040204" pitchFamily="34" charset="-120"/>
              <a:ea typeface="微軟正黑體" panose="020B0604030504040204" pitchFamily="34" charset="-120"/>
            </a:rPr>
            <a:t>活體</a:t>
          </a:r>
          <a:r>
            <a:rPr lang="en-US" altLang="zh-TW" b="1" dirty="0">
              <a:solidFill>
                <a:schemeClr val="tx1"/>
              </a:solidFill>
              <a:latin typeface="微軟正黑體" panose="020B0604030504040204" pitchFamily="34" charset="-120"/>
              <a:ea typeface="微軟正黑體" panose="020B0604030504040204" pitchFamily="34" charset="-120"/>
            </a:rPr>
            <a:t>&amp;</a:t>
          </a:r>
          <a:r>
            <a:rPr lang="zh-TW" altLang="en-US" b="1" dirty="0">
              <a:solidFill>
                <a:schemeClr val="tx1"/>
              </a:solidFill>
              <a:latin typeface="微軟正黑體" panose="020B0604030504040204" pitchFamily="34" charset="-120"/>
              <a:ea typeface="微軟正黑體" panose="020B0604030504040204" pitchFamily="34" charset="-120"/>
            </a:rPr>
            <a:t>平面</a:t>
          </a:r>
          <a:endParaRPr lang="en-US" altLang="zh-TW" b="1" dirty="0">
            <a:solidFill>
              <a:schemeClr val="tx1"/>
            </a:solidFill>
            <a:latin typeface="微軟正黑體" panose="020B0604030504040204" pitchFamily="34" charset="-120"/>
            <a:ea typeface="微軟正黑體" panose="020B0604030504040204" pitchFamily="34" charset="-120"/>
          </a:endParaRPr>
        </a:p>
        <a:p>
          <a:r>
            <a:rPr lang="zh-TW" altLang="en-US" b="1" dirty="0">
              <a:solidFill>
                <a:schemeClr val="tx1"/>
              </a:solidFill>
              <a:latin typeface="微軟正黑體" panose="020B0604030504040204" pitchFamily="34" charset="-120"/>
              <a:ea typeface="微軟正黑體" panose="020B0604030504040204" pitchFamily="34" charset="-120"/>
            </a:rPr>
            <a:t>臉部辨識</a:t>
          </a:r>
          <a:endParaRPr lang="zh-TW" altLang="en-US" dirty="0">
            <a:solidFill>
              <a:schemeClr val="tx1"/>
            </a:solidFill>
          </a:endParaRPr>
        </a:p>
      </dgm:t>
    </dgm:pt>
    <dgm:pt modelId="{7691C918-2235-D948-AC2E-1D197A0D690C}" type="parTrans" cxnId="{EA9615F2-7C92-054E-A000-62F1352826D9}">
      <dgm:prSet/>
      <dgm:spPr/>
      <dgm:t>
        <a:bodyPr/>
        <a:lstStyle/>
        <a:p>
          <a:endParaRPr lang="zh-TW" altLang="en-US"/>
        </a:p>
      </dgm:t>
    </dgm:pt>
    <dgm:pt modelId="{6F4CB470-3FB2-DD4C-B715-80D76428EB67}" type="sibTrans" cxnId="{EA9615F2-7C92-054E-A000-62F1352826D9}">
      <dgm:prSet/>
      <dgm:spPr/>
      <dgm:t>
        <a:bodyPr/>
        <a:lstStyle/>
        <a:p>
          <a:endParaRPr lang="zh-TW" altLang="en-US"/>
        </a:p>
      </dgm:t>
    </dgm:pt>
    <dgm:pt modelId="{5EDD894D-534F-3448-8610-3058E73BA6C0}" type="pres">
      <dgm:prSet presAssocID="{0D0F0B1D-D8D6-5844-ADCC-63805EB91A5F}" presName="compositeShape" presStyleCnt="0">
        <dgm:presLayoutVars>
          <dgm:chMax val="9"/>
          <dgm:dir/>
          <dgm:resizeHandles val="exact"/>
        </dgm:presLayoutVars>
      </dgm:prSet>
      <dgm:spPr/>
    </dgm:pt>
    <dgm:pt modelId="{28E63B79-AF14-744A-A722-ADA083C6C903}" type="pres">
      <dgm:prSet presAssocID="{0D0F0B1D-D8D6-5844-ADCC-63805EB91A5F}" presName="triangle1" presStyleLbl="node1" presStyleIdx="0" presStyleCnt="4">
        <dgm:presLayoutVars>
          <dgm:bulletEnabled val="1"/>
        </dgm:presLayoutVars>
      </dgm:prSet>
      <dgm:spPr/>
    </dgm:pt>
    <dgm:pt modelId="{DE927278-2A56-844B-A586-6DC3CEF2A800}" type="pres">
      <dgm:prSet presAssocID="{0D0F0B1D-D8D6-5844-ADCC-63805EB91A5F}" presName="triangle2" presStyleLbl="node1" presStyleIdx="1" presStyleCnt="4">
        <dgm:presLayoutVars>
          <dgm:bulletEnabled val="1"/>
        </dgm:presLayoutVars>
      </dgm:prSet>
      <dgm:spPr/>
    </dgm:pt>
    <dgm:pt modelId="{1DAC106E-1528-E349-86C0-F2693B1C5697}" type="pres">
      <dgm:prSet presAssocID="{0D0F0B1D-D8D6-5844-ADCC-63805EB91A5F}" presName="triangle3" presStyleLbl="node1" presStyleIdx="2" presStyleCnt="4">
        <dgm:presLayoutVars>
          <dgm:bulletEnabled val="1"/>
        </dgm:presLayoutVars>
      </dgm:prSet>
      <dgm:spPr/>
    </dgm:pt>
    <dgm:pt modelId="{19654964-3593-5440-B2F1-BC44F5147A71}" type="pres">
      <dgm:prSet presAssocID="{0D0F0B1D-D8D6-5844-ADCC-63805EB91A5F}" presName="triangle4" presStyleLbl="node1" presStyleIdx="3" presStyleCnt="4">
        <dgm:presLayoutVars>
          <dgm:bulletEnabled val="1"/>
        </dgm:presLayoutVars>
      </dgm:prSet>
      <dgm:spPr/>
    </dgm:pt>
  </dgm:ptLst>
  <dgm:cxnLst>
    <dgm:cxn modelId="{3EF8951B-BAA3-1E48-BDF2-C00228554D95}" srcId="{0D0F0B1D-D8D6-5844-ADCC-63805EB91A5F}" destId="{F3854574-2B0B-1442-B0BF-9E697E5F6B97}" srcOrd="0" destOrd="0" parTransId="{3010A7A4-4A85-E04E-8E5E-7E34993A97F4}" sibTransId="{4CD05263-78AB-8943-AD4E-997EB09DD5A7}"/>
    <dgm:cxn modelId="{2ECEEB24-7A5D-F246-B5D5-673361C5F448}" srcId="{0D0F0B1D-D8D6-5844-ADCC-63805EB91A5F}" destId="{68168883-2660-884D-A65D-2EFCF9B719BE}" srcOrd="2" destOrd="0" parTransId="{3E25335F-CE8E-ED4F-B5F3-E587C1200998}" sibTransId="{53974D79-0C0A-2048-81E6-CFADFE9B99A4}"/>
    <dgm:cxn modelId="{12963A28-8FCC-EB4C-808B-875C3228DFB3}" type="presOf" srcId="{0D0F0B1D-D8D6-5844-ADCC-63805EB91A5F}" destId="{5EDD894D-534F-3448-8610-3058E73BA6C0}" srcOrd="0" destOrd="0" presId="urn:microsoft.com/office/officeart/2005/8/layout/pyramid4"/>
    <dgm:cxn modelId="{48859A7C-CC81-D84C-8B25-CFC8B24DE89A}" srcId="{0D0F0B1D-D8D6-5844-ADCC-63805EB91A5F}" destId="{38839B31-0871-DE4D-B143-D69BB43979C6}" srcOrd="1" destOrd="0" parTransId="{FB066DB8-2552-8643-8EA1-9833BA7882A2}" sibTransId="{12000175-B35D-F846-8BDB-BC02D13A0023}"/>
    <dgm:cxn modelId="{2FDA9D7C-4D41-394F-8345-5091816E5822}" type="presOf" srcId="{FA8D87C1-3C47-314A-B1E2-D4F7BF0A2F36}" destId="{19654964-3593-5440-B2F1-BC44F5147A71}" srcOrd="0" destOrd="0" presId="urn:microsoft.com/office/officeart/2005/8/layout/pyramid4"/>
    <dgm:cxn modelId="{23DB2C8B-0856-5241-AB04-4B9BF8E0A401}" type="presOf" srcId="{38839B31-0871-DE4D-B143-D69BB43979C6}" destId="{DE927278-2A56-844B-A586-6DC3CEF2A800}" srcOrd="0" destOrd="0" presId="urn:microsoft.com/office/officeart/2005/8/layout/pyramid4"/>
    <dgm:cxn modelId="{0DA89197-6221-0444-B2AB-0B407925B4C2}" type="presOf" srcId="{F3854574-2B0B-1442-B0BF-9E697E5F6B97}" destId="{28E63B79-AF14-744A-A722-ADA083C6C903}" srcOrd="0" destOrd="0" presId="urn:microsoft.com/office/officeart/2005/8/layout/pyramid4"/>
    <dgm:cxn modelId="{EA9615F2-7C92-054E-A000-62F1352826D9}" srcId="{0D0F0B1D-D8D6-5844-ADCC-63805EB91A5F}" destId="{FA8D87C1-3C47-314A-B1E2-D4F7BF0A2F36}" srcOrd="3" destOrd="0" parTransId="{7691C918-2235-D948-AC2E-1D197A0D690C}" sibTransId="{6F4CB470-3FB2-DD4C-B715-80D76428EB67}"/>
    <dgm:cxn modelId="{9C87BCF4-6D04-EE41-B6C5-810E5C1786C4}" type="presOf" srcId="{68168883-2660-884D-A65D-2EFCF9B719BE}" destId="{1DAC106E-1528-E349-86C0-F2693B1C5697}" srcOrd="0" destOrd="0" presId="urn:microsoft.com/office/officeart/2005/8/layout/pyramid4"/>
    <dgm:cxn modelId="{BDF91A7F-9987-E844-8495-AF69B1660527}" type="presParOf" srcId="{5EDD894D-534F-3448-8610-3058E73BA6C0}" destId="{28E63B79-AF14-744A-A722-ADA083C6C903}" srcOrd="0" destOrd="0" presId="urn:microsoft.com/office/officeart/2005/8/layout/pyramid4"/>
    <dgm:cxn modelId="{78643D82-8726-3F4E-84B7-AB189FFA8C1A}" type="presParOf" srcId="{5EDD894D-534F-3448-8610-3058E73BA6C0}" destId="{DE927278-2A56-844B-A586-6DC3CEF2A800}" srcOrd="1" destOrd="0" presId="urn:microsoft.com/office/officeart/2005/8/layout/pyramid4"/>
    <dgm:cxn modelId="{E69E791C-548F-8343-85B2-C350F234E85B}" type="presParOf" srcId="{5EDD894D-534F-3448-8610-3058E73BA6C0}" destId="{1DAC106E-1528-E349-86C0-F2693B1C5697}" srcOrd="2" destOrd="0" presId="urn:microsoft.com/office/officeart/2005/8/layout/pyramid4"/>
    <dgm:cxn modelId="{85641EEB-BF28-784C-BD72-56143DAD5FEB}" type="presParOf" srcId="{5EDD894D-534F-3448-8610-3058E73BA6C0}" destId="{19654964-3593-5440-B2F1-BC44F5147A71}" srcOrd="3" destOrd="0" presId="urn:microsoft.com/office/officeart/2005/8/layout/pyramid4"/>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63B79-AF14-744A-A722-ADA083C6C903}">
      <dsp:nvSpPr>
        <dsp:cNvPr id="0" name=""/>
        <dsp:cNvSpPr/>
      </dsp:nvSpPr>
      <dsp:spPr>
        <a:xfrm>
          <a:off x="2201333" y="0"/>
          <a:ext cx="2201333" cy="2201333"/>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solidFill>
                <a:schemeClr val="tx1"/>
              </a:solidFill>
            </a:rPr>
            <a:t>個人紀錄驗證</a:t>
          </a:r>
        </a:p>
      </dsp:txBody>
      <dsp:txXfrm>
        <a:off x="2751666" y="1100667"/>
        <a:ext cx="1100667" cy="1100666"/>
      </dsp:txXfrm>
    </dsp:sp>
    <dsp:sp modelId="{DE927278-2A56-844B-A586-6DC3CEF2A800}">
      <dsp:nvSpPr>
        <dsp:cNvPr id="0" name=""/>
        <dsp:cNvSpPr/>
      </dsp:nvSpPr>
      <dsp:spPr>
        <a:xfrm>
          <a:off x="1100666" y="2201333"/>
          <a:ext cx="2201333" cy="2201333"/>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solidFill>
                <a:schemeClr val="tx1"/>
              </a:solidFill>
            </a:rPr>
            <a:t>身分證件查驗</a:t>
          </a:r>
        </a:p>
      </dsp:txBody>
      <dsp:txXfrm>
        <a:off x="1650999" y="3302000"/>
        <a:ext cx="1100667" cy="1100666"/>
      </dsp:txXfrm>
    </dsp:sp>
    <dsp:sp modelId="{1DAC106E-1528-E349-86C0-F2693B1C5697}">
      <dsp:nvSpPr>
        <dsp:cNvPr id="0" name=""/>
        <dsp:cNvSpPr/>
      </dsp:nvSpPr>
      <dsp:spPr>
        <a:xfrm rot="10800000">
          <a:off x="2201333" y="2201333"/>
          <a:ext cx="2201333" cy="2201333"/>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solidFill>
                <a:schemeClr val="tx1"/>
              </a:solidFill>
            </a:rPr>
            <a:t>資訊理解比對</a:t>
          </a:r>
        </a:p>
      </dsp:txBody>
      <dsp:txXfrm rot="10800000">
        <a:off x="2751666" y="2201333"/>
        <a:ext cx="1100667" cy="1100666"/>
      </dsp:txXfrm>
    </dsp:sp>
    <dsp:sp modelId="{19654964-3593-5440-B2F1-BC44F5147A71}">
      <dsp:nvSpPr>
        <dsp:cNvPr id="0" name=""/>
        <dsp:cNvSpPr/>
      </dsp:nvSpPr>
      <dsp:spPr>
        <a:xfrm>
          <a:off x="3302000" y="2201333"/>
          <a:ext cx="2201333" cy="2201333"/>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b="1" kern="1200" dirty="0">
              <a:solidFill>
                <a:schemeClr val="tx1"/>
              </a:solidFill>
              <a:latin typeface="微軟正黑體" panose="020B0604030504040204" pitchFamily="34" charset="-120"/>
              <a:ea typeface="微軟正黑體" panose="020B0604030504040204" pitchFamily="34" charset="-120"/>
            </a:rPr>
            <a:t>活體</a:t>
          </a:r>
          <a:r>
            <a:rPr lang="en-US" altLang="zh-TW" sz="1500" b="1" kern="1200" dirty="0">
              <a:solidFill>
                <a:schemeClr val="tx1"/>
              </a:solidFill>
              <a:latin typeface="微軟正黑體" panose="020B0604030504040204" pitchFamily="34" charset="-120"/>
              <a:ea typeface="微軟正黑體" panose="020B0604030504040204" pitchFamily="34" charset="-120"/>
            </a:rPr>
            <a:t>&amp;</a:t>
          </a:r>
          <a:r>
            <a:rPr lang="zh-TW" altLang="en-US" sz="1500" b="1" kern="1200" dirty="0">
              <a:solidFill>
                <a:schemeClr val="tx1"/>
              </a:solidFill>
              <a:latin typeface="微軟正黑體" panose="020B0604030504040204" pitchFamily="34" charset="-120"/>
              <a:ea typeface="微軟正黑體" panose="020B0604030504040204" pitchFamily="34" charset="-120"/>
            </a:rPr>
            <a:t>平面</a:t>
          </a:r>
          <a:endParaRPr lang="en-US" altLang="zh-TW" sz="1500" b="1" kern="1200" dirty="0">
            <a:solidFill>
              <a:schemeClr val="tx1"/>
            </a:solidFill>
            <a:latin typeface="微軟正黑體" panose="020B0604030504040204" pitchFamily="34" charset="-120"/>
            <a:ea typeface="微軟正黑體" panose="020B0604030504040204" pitchFamily="34" charset="-120"/>
          </a:endParaRPr>
        </a:p>
        <a:p>
          <a:pPr marL="0" lvl="0" indent="0" algn="ctr" defTabSz="666750">
            <a:lnSpc>
              <a:spcPct val="90000"/>
            </a:lnSpc>
            <a:spcBef>
              <a:spcPct val="0"/>
            </a:spcBef>
            <a:spcAft>
              <a:spcPct val="35000"/>
            </a:spcAft>
            <a:buNone/>
          </a:pPr>
          <a:r>
            <a:rPr lang="zh-TW" altLang="en-US" sz="1500" b="1" kern="1200" dirty="0">
              <a:solidFill>
                <a:schemeClr val="tx1"/>
              </a:solidFill>
              <a:latin typeface="微軟正黑體" panose="020B0604030504040204" pitchFamily="34" charset="-120"/>
              <a:ea typeface="微軟正黑體" panose="020B0604030504040204" pitchFamily="34" charset="-120"/>
            </a:rPr>
            <a:t>臉部辨識</a:t>
          </a:r>
          <a:endParaRPr lang="zh-TW" altLang="en-US" sz="1500" kern="1200" dirty="0">
            <a:solidFill>
              <a:schemeClr val="tx1"/>
            </a:solidFill>
          </a:endParaRPr>
        </a:p>
      </dsp:txBody>
      <dsp:txXfrm>
        <a:off x="3852333" y="3302000"/>
        <a:ext cx="1100667" cy="1100666"/>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887663" cy="495300"/>
          </a:xfrm>
          <a:prstGeom prst="rect">
            <a:avLst/>
          </a:prstGeom>
          <a:noFill/>
          <a:ln w="9525">
            <a:noFill/>
            <a:miter lim="800000"/>
            <a:headEnd/>
            <a:tailEnd/>
          </a:ln>
          <a:effectLst/>
        </p:spPr>
        <p:txBody>
          <a:bodyPr vert="horz" wrap="square" lIns="91043" tIns="45522" rIns="91043" bIns="45522" numCol="1" anchor="t" anchorCtr="0" compatLnSpc="1">
            <a:prstTxWarp prst="textNoShape">
              <a:avLst/>
            </a:prstTxWarp>
          </a:bodyPr>
          <a:lstStyle>
            <a:lvl1pPr algn="l" defTabSz="911225">
              <a:spcBef>
                <a:spcPct val="0"/>
              </a:spcBef>
              <a:defRPr sz="1200" b="1"/>
            </a:lvl1pPr>
          </a:lstStyle>
          <a:p>
            <a:endParaRPr lang="en-GB"/>
          </a:p>
        </p:txBody>
      </p:sp>
      <p:sp>
        <p:nvSpPr>
          <p:cNvPr id="10243" name="Rectangle 3"/>
          <p:cNvSpPr>
            <a:spLocks noGrp="1" noChangeArrowheads="1"/>
          </p:cNvSpPr>
          <p:nvPr>
            <p:ph type="dt" sz="quarter" idx="1"/>
          </p:nvPr>
        </p:nvSpPr>
        <p:spPr bwMode="auto">
          <a:xfrm>
            <a:off x="3775075" y="0"/>
            <a:ext cx="2887663" cy="495300"/>
          </a:xfrm>
          <a:prstGeom prst="rect">
            <a:avLst/>
          </a:prstGeom>
          <a:noFill/>
          <a:ln w="9525">
            <a:noFill/>
            <a:miter lim="800000"/>
            <a:headEnd/>
            <a:tailEnd/>
          </a:ln>
          <a:effectLst/>
        </p:spPr>
        <p:txBody>
          <a:bodyPr vert="horz" wrap="square" lIns="91043" tIns="45522" rIns="91043" bIns="45522" numCol="1" anchor="t" anchorCtr="0" compatLnSpc="1">
            <a:prstTxWarp prst="textNoShape">
              <a:avLst/>
            </a:prstTxWarp>
          </a:bodyPr>
          <a:lstStyle>
            <a:lvl1pPr algn="r" defTabSz="911225">
              <a:spcBef>
                <a:spcPct val="0"/>
              </a:spcBef>
              <a:defRPr sz="1200" b="1"/>
            </a:lvl1pPr>
          </a:lstStyle>
          <a:p>
            <a:endParaRPr lang="en-GB"/>
          </a:p>
        </p:txBody>
      </p:sp>
      <p:sp>
        <p:nvSpPr>
          <p:cNvPr id="10244" name="Rectangle 4"/>
          <p:cNvSpPr>
            <a:spLocks noGrp="1" noChangeArrowheads="1"/>
          </p:cNvSpPr>
          <p:nvPr>
            <p:ph type="ftr" sz="quarter" idx="2"/>
          </p:nvPr>
        </p:nvSpPr>
        <p:spPr bwMode="auto">
          <a:xfrm>
            <a:off x="0" y="9410700"/>
            <a:ext cx="2887663" cy="495300"/>
          </a:xfrm>
          <a:prstGeom prst="rect">
            <a:avLst/>
          </a:prstGeom>
          <a:noFill/>
          <a:ln w="9525">
            <a:noFill/>
            <a:miter lim="800000"/>
            <a:headEnd/>
            <a:tailEnd/>
          </a:ln>
          <a:effectLst/>
        </p:spPr>
        <p:txBody>
          <a:bodyPr vert="horz" wrap="square" lIns="91043" tIns="45522" rIns="91043" bIns="45522" numCol="1" anchor="b" anchorCtr="0" compatLnSpc="1">
            <a:prstTxWarp prst="textNoShape">
              <a:avLst/>
            </a:prstTxWarp>
          </a:bodyPr>
          <a:lstStyle>
            <a:lvl1pPr algn="l" defTabSz="911225">
              <a:spcBef>
                <a:spcPct val="0"/>
              </a:spcBef>
              <a:defRPr sz="1200" b="1"/>
            </a:lvl1pPr>
          </a:lstStyle>
          <a:p>
            <a:endParaRPr lang="en-GB"/>
          </a:p>
        </p:txBody>
      </p:sp>
      <p:sp>
        <p:nvSpPr>
          <p:cNvPr id="10245" name="Rectangle 5"/>
          <p:cNvSpPr>
            <a:spLocks noGrp="1" noChangeArrowheads="1"/>
          </p:cNvSpPr>
          <p:nvPr>
            <p:ph type="sldNum" sz="quarter" idx="3"/>
          </p:nvPr>
        </p:nvSpPr>
        <p:spPr bwMode="auto">
          <a:xfrm>
            <a:off x="3775075" y="9410700"/>
            <a:ext cx="2887663" cy="495300"/>
          </a:xfrm>
          <a:prstGeom prst="rect">
            <a:avLst/>
          </a:prstGeom>
          <a:noFill/>
          <a:ln w="9525">
            <a:noFill/>
            <a:miter lim="800000"/>
            <a:headEnd/>
            <a:tailEnd/>
          </a:ln>
          <a:effectLst/>
        </p:spPr>
        <p:txBody>
          <a:bodyPr vert="horz" wrap="square" lIns="91043" tIns="45522" rIns="91043" bIns="45522" numCol="1" anchor="b" anchorCtr="0" compatLnSpc="1">
            <a:prstTxWarp prst="textNoShape">
              <a:avLst/>
            </a:prstTxWarp>
          </a:bodyPr>
          <a:lstStyle>
            <a:lvl1pPr algn="r" defTabSz="911225">
              <a:spcBef>
                <a:spcPct val="0"/>
              </a:spcBef>
              <a:defRPr sz="1200" b="1"/>
            </a:lvl1pPr>
          </a:lstStyle>
          <a:p>
            <a:fld id="{13A2AEDD-AD55-49C8-838F-E55756FFD25D}" type="slidenum">
              <a:rPr lang="en-GB"/>
              <a:pPr/>
              <a:t>‹#›</a:t>
            </a:fld>
            <a:endParaRPr lang="en-GB"/>
          </a:p>
        </p:txBody>
      </p:sp>
    </p:spTree>
    <p:extLst>
      <p:ext uri="{BB962C8B-B14F-4D97-AF65-F5344CB8AC3E}">
        <p14:creationId xmlns:p14="http://schemas.microsoft.com/office/powerpoint/2010/main" val="3024268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06713" cy="487363"/>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lvl1pPr algn="l" defTabSz="895350">
              <a:spcBef>
                <a:spcPct val="0"/>
              </a:spcBef>
              <a:defRPr sz="1200" b="1"/>
            </a:lvl1pPr>
          </a:lstStyle>
          <a:p>
            <a:endParaRPr lang="en-US"/>
          </a:p>
        </p:txBody>
      </p:sp>
      <p:sp>
        <p:nvSpPr>
          <p:cNvPr id="11267" name="Rectangle 3"/>
          <p:cNvSpPr>
            <a:spLocks noGrp="1" noChangeArrowheads="1"/>
          </p:cNvSpPr>
          <p:nvPr>
            <p:ph type="dt" idx="1"/>
          </p:nvPr>
        </p:nvSpPr>
        <p:spPr bwMode="auto">
          <a:xfrm>
            <a:off x="3779838" y="0"/>
            <a:ext cx="2906712" cy="487363"/>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lvl1pPr algn="r" defTabSz="895350">
              <a:spcBef>
                <a:spcPct val="0"/>
              </a:spcBef>
              <a:defRPr sz="1200" b="1"/>
            </a:lvl1pPr>
          </a:lstStyle>
          <a:p>
            <a:endParaRPr lang="en-US"/>
          </a:p>
        </p:txBody>
      </p:sp>
      <p:sp>
        <p:nvSpPr>
          <p:cNvPr id="11268" name="Rectangle 4"/>
          <p:cNvSpPr>
            <a:spLocks noGrp="1" noRot="1" noChangeAspect="1" noChangeArrowheads="1" noTextEdit="1"/>
          </p:cNvSpPr>
          <p:nvPr>
            <p:ph type="sldImg" idx="2"/>
          </p:nvPr>
        </p:nvSpPr>
        <p:spPr bwMode="auto">
          <a:xfrm>
            <a:off x="608013" y="731838"/>
            <a:ext cx="5400675" cy="3740150"/>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73125" y="4716463"/>
            <a:ext cx="4868863" cy="4471987"/>
          </a:xfrm>
          <a:prstGeom prst="rect">
            <a:avLst/>
          </a:prstGeom>
          <a:noFill/>
          <a:ln w="9525">
            <a:noFill/>
            <a:miter lim="800000"/>
            <a:headEnd/>
            <a:tailEnd/>
          </a:ln>
          <a:effectLst/>
        </p:spPr>
        <p:txBody>
          <a:bodyPr vert="horz" wrap="square" lIns="89556" tIns="44778" rIns="89556" bIns="4477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431338"/>
            <a:ext cx="2906713" cy="488950"/>
          </a:xfrm>
          <a:prstGeom prst="rect">
            <a:avLst/>
          </a:prstGeom>
          <a:noFill/>
          <a:ln w="9525">
            <a:noFill/>
            <a:miter lim="800000"/>
            <a:headEnd/>
            <a:tailEnd/>
          </a:ln>
          <a:effectLst/>
        </p:spPr>
        <p:txBody>
          <a:bodyPr vert="horz" wrap="square" lIns="89556" tIns="44778" rIns="89556" bIns="44778" numCol="1" anchor="b" anchorCtr="0" compatLnSpc="1">
            <a:prstTxWarp prst="textNoShape">
              <a:avLst/>
            </a:prstTxWarp>
          </a:bodyPr>
          <a:lstStyle>
            <a:lvl1pPr algn="l" defTabSz="895350">
              <a:spcBef>
                <a:spcPct val="0"/>
              </a:spcBef>
              <a:defRPr sz="1200" b="1"/>
            </a:lvl1pPr>
          </a:lstStyle>
          <a:p>
            <a:endParaRPr lang="en-US"/>
          </a:p>
        </p:txBody>
      </p:sp>
      <p:sp>
        <p:nvSpPr>
          <p:cNvPr id="11271" name="Rectangle 7"/>
          <p:cNvSpPr>
            <a:spLocks noGrp="1" noChangeArrowheads="1"/>
          </p:cNvSpPr>
          <p:nvPr>
            <p:ph type="sldNum" sz="quarter" idx="5"/>
          </p:nvPr>
        </p:nvSpPr>
        <p:spPr bwMode="auto">
          <a:xfrm>
            <a:off x="3779838" y="9431338"/>
            <a:ext cx="2906712" cy="488950"/>
          </a:xfrm>
          <a:prstGeom prst="rect">
            <a:avLst/>
          </a:prstGeom>
          <a:noFill/>
          <a:ln w="9525">
            <a:noFill/>
            <a:miter lim="800000"/>
            <a:headEnd/>
            <a:tailEnd/>
          </a:ln>
          <a:effectLst/>
        </p:spPr>
        <p:txBody>
          <a:bodyPr vert="horz" wrap="square" lIns="89556" tIns="44778" rIns="89556" bIns="44778" numCol="1" anchor="b" anchorCtr="0" compatLnSpc="1">
            <a:prstTxWarp prst="textNoShape">
              <a:avLst/>
            </a:prstTxWarp>
          </a:bodyPr>
          <a:lstStyle>
            <a:lvl1pPr algn="r" defTabSz="895350">
              <a:spcBef>
                <a:spcPct val="0"/>
              </a:spcBef>
              <a:defRPr sz="1200" b="1"/>
            </a:lvl1pPr>
          </a:lstStyle>
          <a:p>
            <a:fld id="{5CA7C1A6-3F6E-4A0C-A01A-2F04D27288E6}" type="slidenum">
              <a:rPr lang="en-US" smtClean="0"/>
              <a:pPr/>
              <a:t>‹#›</a:t>
            </a:fld>
            <a:endParaRPr lang="en-US"/>
          </a:p>
        </p:txBody>
      </p:sp>
    </p:spTree>
    <p:extLst>
      <p:ext uri="{BB962C8B-B14F-4D97-AF65-F5344CB8AC3E}">
        <p14:creationId xmlns:p14="http://schemas.microsoft.com/office/powerpoint/2010/main" val="320562212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rebuchet MS" pitchFamily="34" charset="0"/>
        <a:ea typeface="+mn-ea"/>
        <a:cs typeface="Arial" charset="0"/>
      </a:defRPr>
    </a:lvl1pPr>
    <a:lvl2pPr marL="457200" algn="l" rtl="0" fontAlgn="base">
      <a:spcBef>
        <a:spcPct val="30000"/>
      </a:spcBef>
      <a:spcAft>
        <a:spcPct val="0"/>
      </a:spcAft>
      <a:defRPr sz="1200" kern="1200">
        <a:solidFill>
          <a:schemeClr val="tx1"/>
        </a:solidFill>
        <a:latin typeface="Trebuchet MS" pitchFamily="34" charset="0"/>
        <a:ea typeface="+mn-ea"/>
        <a:cs typeface="Arial" charset="0"/>
      </a:defRPr>
    </a:lvl2pPr>
    <a:lvl3pPr marL="914400" algn="l" rtl="0" fontAlgn="base">
      <a:spcBef>
        <a:spcPct val="30000"/>
      </a:spcBef>
      <a:spcAft>
        <a:spcPct val="0"/>
      </a:spcAft>
      <a:defRPr sz="1200" kern="1200">
        <a:solidFill>
          <a:schemeClr val="tx1"/>
        </a:solidFill>
        <a:latin typeface="Trebuchet MS" pitchFamily="34" charset="0"/>
        <a:ea typeface="+mn-ea"/>
        <a:cs typeface="Arial" charset="0"/>
      </a:defRPr>
    </a:lvl3pPr>
    <a:lvl4pPr marL="1371600" algn="l" rtl="0" fontAlgn="base">
      <a:spcBef>
        <a:spcPct val="30000"/>
      </a:spcBef>
      <a:spcAft>
        <a:spcPct val="0"/>
      </a:spcAft>
      <a:defRPr sz="1200" kern="1200">
        <a:solidFill>
          <a:schemeClr val="tx1"/>
        </a:solidFill>
        <a:latin typeface="Trebuchet MS" pitchFamily="34" charset="0"/>
        <a:ea typeface="+mn-ea"/>
        <a:cs typeface="Arial" charset="0"/>
      </a:defRPr>
    </a:lvl4pPr>
    <a:lvl5pPr marL="1828800" algn="l" rtl="0" fontAlgn="base">
      <a:spcBef>
        <a:spcPct val="30000"/>
      </a:spcBef>
      <a:spcAft>
        <a:spcPct val="0"/>
      </a:spcAft>
      <a:defRPr sz="1200" kern="1200">
        <a:solidFill>
          <a:schemeClr val="tx1"/>
        </a:solidFill>
        <a:latin typeface="Trebuchet MS"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ad01.com/zh-tw/3G32ME2.html#.XRsKzeszaU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Trebuchet MS" pitchFamily="34" charset="0"/>
                <a:ea typeface="+mn-ea"/>
                <a:cs typeface="Arial" charset="0"/>
              </a:rPr>
              <a:t>在信息不對稱的情況下，汽車維修商可能會給出過高的報價，使保險客戶和保險公司利益受損</a:t>
            </a:r>
            <a:endParaRPr lang="en-US" altLang="zh-TW" sz="1200" b="0" i="0" kern="1200" dirty="0">
              <a:solidFill>
                <a:schemeClr val="tx1"/>
              </a:solidFill>
              <a:effectLst/>
              <a:latin typeface="Trebuchet MS" pitchFamily="34" charset="0"/>
              <a:ea typeface="+mn-ea"/>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hlinkClick r:id="rId3"/>
              </a:rPr>
              <a:t>https://read01.com/zh-tw/3G32ME2.html#.XRsKzeszaUk</a:t>
            </a:r>
            <a:endParaRPr lang="zh-TW" altLang="en-US" dirty="0"/>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0</a:t>
            </a:fld>
            <a:endParaRPr lang="en-US"/>
          </a:p>
        </p:txBody>
      </p:sp>
    </p:spTree>
    <p:extLst>
      <p:ext uri="{BB962C8B-B14F-4D97-AF65-F5344CB8AC3E}">
        <p14:creationId xmlns:p14="http://schemas.microsoft.com/office/powerpoint/2010/main" val="362369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4D4D4D"/>
                </a:solidFill>
                <a:latin typeface="Microsoft JhengHei" panose="020B0604030504040204" pitchFamily="34" charset="-120"/>
                <a:ea typeface="Microsoft JhengHei" panose="020B0604030504040204" pitchFamily="34" charset="-120"/>
              </a:rPr>
              <a:t>法國安盛保險（</a:t>
            </a:r>
            <a:r>
              <a:rPr lang="en" altLang="zh-TW" dirty="0">
                <a:solidFill>
                  <a:srgbClr val="4D4D4D"/>
                </a:solidFill>
                <a:latin typeface="Microsoft JhengHei" panose="020B0604030504040204" pitchFamily="34" charset="-120"/>
                <a:ea typeface="Microsoft JhengHei" panose="020B0604030504040204" pitchFamily="34" charset="-120"/>
              </a:rPr>
              <a:t>AXA</a:t>
            </a:r>
            <a:r>
              <a:rPr lang="zh-TW" altLang="en" dirty="0">
                <a:solidFill>
                  <a:srgbClr val="4D4D4D"/>
                </a:solidFill>
                <a:latin typeface="Microsoft JhengHei" panose="020B0604030504040204" pitchFamily="34" charset="-120"/>
                <a:ea typeface="Microsoft JhengHei" panose="020B0604030504040204" pitchFamily="34" charset="-120"/>
              </a:rPr>
              <a:t>）</a:t>
            </a:r>
            <a:r>
              <a:rPr lang="zh-TW" altLang="en-US" dirty="0">
                <a:solidFill>
                  <a:srgbClr val="444444"/>
                </a:solidFill>
                <a:latin typeface="Roboto"/>
              </a:rPr>
              <a:t>推出全球首個以區塊鏈為核心技術的保險產品</a:t>
            </a:r>
            <a:r>
              <a:rPr lang="en" altLang="zh-TW" dirty="0">
                <a:solidFill>
                  <a:srgbClr val="444444"/>
                </a:solidFill>
                <a:latin typeface="Roboto"/>
              </a:rPr>
              <a:t>Fizzy</a:t>
            </a:r>
            <a:r>
              <a:rPr lang="zh-TW" altLang="en" dirty="0">
                <a:solidFill>
                  <a:srgbClr val="444444"/>
                </a:solidFill>
                <a:latin typeface="Roboto"/>
              </a:rPr>
              <a:t>，</a:t>
            </a:r>
            <a:r>
              <a:rPr lang="zh-TW" altLang="en-US" dirty="0">
                <a:solidFill>
                  <a:srgbClr val="444444"/>
                </a:solidFill>
                <a:latin typeface="Roboto"/>
              </a:rPr>
              <a:t>若客戶的航班延誤，</a:t>
            </a:r>
            <a:r>
              <a:rPr lang="en" altLang="zh-TW" dirty="0">
                <a:solidFill>
                  <a:srgbClr val="444444"/>
                </a:solidFill>
                <a:latin typeface="Roboto"/>
              </a:rPr>
              <a:t>Fizzy</a:t>
            </a:r>
            <a:r>
              <a:rPr lang="zh-TW" altLang="en-US" dirty="0">
                <a:solidFill>
                  <a:srgbClr val="444444"/>
                </a:solidFill>
                <a:latin typeface="Roboto"/>
              </a:rPr>
              <a:t>便會通過智能合約，連接實時航班記錄系統，當客人乘搭的航班延誤超過兩小時，</a:t>
            </a:r>
            <a:r>
              <a:rPr lang="en" altLang="zh-TW" dirty="0">
                <a:solidFill>
                  <a:srgbClr val="444444"/>
                </a:solidFill>
                <a:latin typeface="Roboto"/>
              </a:rPr>
              <a:t>AXA</a:t>
            </a:r>
            <a:r>
              <a:rPr lang="zh-TW" altLang="en-US" dirty="0">
                <a:solidFill>
                  <a:srgbClr val="444444"/>
                </a:solidFill>
                <a:latin typeface="Roboto"/>
              </a:rPr>
              <a:t>便會通過合約，自動向客戶賬戶存入賠償金額。</a:t>
            </a:r>
            <a:endParaRPr kumimoji="1" lang="zh-TW" altLang="en-US" dirty="0"/>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1</a:t>
            </a:fld>
            <a:endParaRPr lang="en-US"/>
          </a:p>
        </p:txBody>
      </p:sp>
    </p:spTree>
    <p:extLst>
      <p:ext uri="{BB962C8B-B14F-4D97-AF65-F5344CB8AC3E}">
        <p14:creationId xmlns:p14="http://schemas.microsoft.com/office/powerpoint/2010/main" val="190509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https://</a:t>
            </a:r>
            <a:r>
              <a:rPr kumimoji="1" lang="en" altLang="zh-TW" dirty="0" err="1"/>
              <a:t>youtu.be</a:t>
            </a:r>
            <a:r>
              <a:rPr kumimoji="1" lang="en" altLang="zh-TW" dirty="0"/>
              <a:t>/H9QrIKW506M</a:t>
            </a:r>
            <a:endParaRPr kumimoji="1" lang="zh-TW" altLang="en-US" dirty="0"/>
          </a:p>
        </p:txBody>
      </p:sp>
      <p:sp>
        <p:nvSpPr>
          <p:cNvPr id="4" name="投影片編號版面配置區 3"/>
          <p:cNvSpPr>
            <a:spLocks noGrp="1"/>
          </p:cNvSpPr>
          <p:nvPr>
            <p:ph type="sldNum" sz="quarter" idx="10"/>
          </p:nvPr>
        </p:nvSpPr>
        <p:spPr/>
        <p:txBody>
          <a:bodyPr/>
          <a:lstStyle/>
          <a:p>
            <a:fld id="{5CA7C1A6-3F6E-4A0C-A01A-2F04D27288E6}" type="slidenum">
              <a:rPr lang="en-US" smtClean="0"/>
              <a:pPr/>
              <a:t>2</a:t>
            </a:fld>
            <a:endParaRPr lang="en-US"/>
          </a:p>
        </p:txBody>
      </p:sp>
    </p:spTree>
    <p:extLst>
      <p:ext uri="{BB962C8B-B14F-4D97-AF65-F5344CB8AC3E}">
        <p14:creationId xmlns:p14="http://schemas.microsoft.com/office/powerpoint/2010/main" val="1109390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jpeg"/><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4728" name="Rectangle 152" hidden="1"/>
          <p:cNvGraphicFramePr>
            <a:graphicFrameLocks/>
          </p:cNvGraphicFramePr>
          <p:nvPr>
            <p:custDataLst>
              <p:tags r:id="rId2"/>
            </p:custDataLst>
          </p:nvPr>
        </p:nvGraphicFramePr>
        <p:xfrm>
          <a:off x="0" y="0"/>
          <a:ext cx="171979" cy="158750"/>
        </p:xfrm>
        <a:graphic>
          <a:graphicData uri="http://schemas.openxmlformats.org/presentationml/2006/ole">
            <mc:AlternateContent xmlns:mc="http://schemas.openxmlformats.org/markup-compatibility/2006">
              <mc:Choice xmlns:v="urn:schemas-microsoft-com:vml" Requires="v">
                <p:oleObj spid="_x0000_s25105" name="think-cell Slide" r:id="rId4" imgW="0" imgH="0" progId="TCLayout.ActiveDocument.1">
                  <p:embed/>
                </p:oleObj>
              </mc:Choice>
              <mc:Fallback>
                <p:oleObj name="think-cell Slide" r:id="rId4" imgW="0" imgH="0" progId="TCLayout.ActiveDocument.1">
                  <p:embed/>
                  <p:pic>
                    <p:nvPicPr>
                      <p:cNvPr id="0" name="Rectangle 15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7197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Placeholder 4"/>
          <p:cNvSpPr>
            <a:spLocks noGrp="1"/>
          </p:cNvSpPr>
          <p:nvPr>
            <p:ph type="body" sz="quarter" idx="10" hasCustomPrompt="1"/>
          </p:nvPr>
        </p:nvSpPr>
        <p:spPr>
          <a:xfrm>
            <a:off x="6858000" y="5886450"/>
            <a:ext cx="1668198" cy="666750"/>
          </a:xfrm>
        </p:spPr>
        <p:txBody>
          <a:bodyPr wrap="square" anchor="ctr"/>
          <a:lstStyle>
            <a:lvl1pPr algn="ctr">
              <a:defRPr sz="1400" b="0" baseline="0">
                <a:solidFill>
                  <a:srgbClr val="808080"/>
                </a:solidFill>
              </a:defRPr>
            </a:lvl1pPr>
          </a:lstStyle>
          <a:p>
            <a:pPr lvl="0"/>
            <a:r>
              <a:rPr lang="en-US"/>
              <a:t>Placeholder for client logo</a:t>
            </a:r>
            <a:endParaRPr lang="en-US" dirty="0"/>
          </a:p>
        </p:txBody>
      </p:sp>
      <p:sp>
        <p:nvSpPr>
          <p:cNvPr id="4" name="Rectangle 57"/>
          <p:cNvSpPr>
            <a:spLocks noChangeArrowheads="1"/>
          </p:cNvSpPr>
          <p:nvPr userDrawn="1"/>
        </p:nvSpPr>
        <p:spPr bwMode="auto">
          <a:xfrm>
            <a:off x="1" y="0"/>
            <a:ext cx="9906000" cy="4495800"/>
          </a:xfrm>
          <a:prstGeom prst="rect">
            <a:avLst/>
          </a:prstGeom>
          <a:solidFill>
            <a:srgbClr val="007167"/>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7" name="Rectangle 58"/>
          <p:cNvSpPr>
            <a:spLocks noChangeArrowheads="1"/>
          </p:cNvSpPr>
          <p:nvPr userDrawn="1"/>
        </p:nvSpPr>
        <p:spPr bwMode="auto">
          <a:xfrm>
            <a:off x="0" y="4491038"/>
            <a:ext cx="9906001" cy="833437"/>
          </a:xfrm>
          <a:prstGeom prst="rect">
            <a:avLst/>
          </a:prstGeom>
          <a:solidFill>
            <a:srgbClr val="338D85"/>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8" name="Rectangle 59"/>
          <p:cNvSpPr>
            <a:spLocks noChangeArrowheads="1"/>
          </p:cNvSpPr>
          <p:nvPr userDrawn="1"/>
        </p:nvSpPr>
        <p:spPr bwMode="auto">
          <a:xfrm>
            <a:off x="0" y="5324475"/>
            <a:ext cx="9906001" cy="238125"/>
          </a:xfrm>
          <a:prstGeom prst="rect">
            <a:avLst/>
          </a:prstGeom>
          <a:solidFill>
            <a:srgbClr val="80B8B3"/>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2" name="Rectangle 61"/>
          <p:cNvSpPr>
            <a:spLocks noChangeArrowheads="1"/>
          </p:cNvSpPr>
          <p:nvPr userDrawn="1"/>
        </p:nvSpPr>
        <p:spPr bwMode="auto">
          <a:xfrm>
            <a:off x="8966201" y="5324475"/>
            <a:ext cx="939800" cy="238125"/>
          </a:xfrm>
          <a:prstGeom prst="rect">
            <a:avLst/>
          </a:prstGeom>
          <a:solidFill>
            <a:srgbClr val="66AAA4"/>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3" name="Rectangle 60"/>
          <p:cNvSpPr>
            <a:spLocks noChangeArrowheads="1"/>
          </p:cNvSpPr>
          <p:nvPr userDrawn="1"/>
        </p:nvSpPr>
        <p:spPr bwMode="auto">
          <a:xfrm>
            <a:off x="8966201" y="4495800"/>
            <a:ext cx="939800" cy="828675"/>
          </a:xfrm>
          <a:prstGeom prst="rect">
            <a:avLst/>
          </a:prstGeom>
          <a:solidFill>
            <a:srgbClr val="6AA83A"/>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4" name="Rectangle 62"/>
          <p:cNvSpPr>
            <a:spLocks noChangeArrowheads="1"/>
          </p:cNvSpPr>
          <p:nvPr userDrawn="1"/>
        </p:nvSpPr>
        <p:spPr bwMode="auto">
          <a:xfrm>
            <a:off x="8964613" y="5562601"/>
            <a:ext cx="941387" cy="1295400"/>
          </a:xfrm>
          <a:prstGeom prst="rect">
            <a:avLst/>
          </a:prstGeom>
          <a:solidFill>
            <a:srgbClr val="CCE3E1"/>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sp>
        <p:nvSpPr>
          <p:cNvPr id="15" name="Rectangle 63"/>
          <p:cNvSpPr>
            <a:spLocks noChangeArrowheads="1"/>
          </p:cNvSpPr>
          <p:nvPr userDrawn="1"/>
        </p:nvSpPr>
        <p:spPr bwMode="auto">
          <a:xfrm>
            <a:off x="8966201" y="0"/>
            <a:ext cx="939799" cy="4495800"/>
          </a:xfrm>
          <a:prstGeom prst="rect">
            <a:avLst/>
          </a:prstGeom>
          <a:solidFill>
            <a:srgbClr val="197F76"/>
          </a:solidFill>
          <a:ln w="9525">
            <a:noFill/>
            <a:miter lim="800000"/>
            <a:headEnd/>
            <a:tailEnd/>
          </a:ln>
          <a:effectLst/>
        </p:spPr>
        <p:txBody>
          <a:bodyPr anchor="ctr"/>
          <a:lstStyle/>
          <a:p>
            <a:pPr algn="ctr" eaLnBrk="0" hangingPunct="0">
              <a:defRPr/>
            </a:pPr>
            <a:endParaRPr lang="en-US" altLang="zh-TW" sz="2400">
              <a:latin typeface="Verdana" pitchFamily="34" charset="0"/>
              <a:cs typeface="+mn-cs"/>
            </a:endParaRPr>
          </a:p>
        </p:txBody>
      </p:sp>
      <p:pic>
        <p:nvPicPr>
          <p:cNvPr id="16" name="Picture 1076" descr="白底CTBC(中上英下)"/>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457200" y="5791200"/>
            <a:ext cx="2133600" cy="866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223" y="381000"/>
            <a:ext cx="8963554" cy="50522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71224" y="1066800"/>
            <a:ext cx="8963555" cy="5056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1223" y="381000"/>
            <a:ext cx="8963554" cy="505227"/>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直線接點 1">
            <a:extLst>
              <a:ext uri="{FF2B5EF4-FFF2-40B4-BE49-F238E27FC236}">
                <a16:creationId xmlns:a16="http://schemas.microsoft.com/office/drawing/2014/main" id="{4227691A-0D58-0D43-ABF5-A9B67D21C10B}"/>
              </a:ext>
            </a:extLst>
          </p:cNvPr>
          <p:cNvCxnSpPr>
            <a:cxnSpLocks/>
          </p:cNvCxnSpPr>
          <p:nvPr userDrawn="1"/>
        </p:nvCxnSpPr>
        <p:spPr bwMode="auto">
          <a:xfrm>
            <a:off x="33744" y="852864"/>
            <a:ext cx="9872256" cy="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978" name="think-cell Slide" r:id="rId8" imgW="360" imgH="360" progId="TCLayout.ActiveDocument.1">
                  <p:embed/>
                </p:oleObj>
              </mc:Choice>
              <mc:Fallback>
                <p:oleObj name="think-cell Slide" r:id="rId8" imgW="360" imgH="360" progId="TCLayout.ActiveDocument.1">
                  <p:embed/>
                  <p:pic>
                    <p:nvPicPr>
                      <p:cNvPr id="0" name="Picture 1"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76"/>
          <p:cNvGrpSpPr>
            <a:grpSpLocks/>
          </p:cNvGrpSpPr>
          <p:nvPr/>
        </p:nvGrpSpPr>
        <p:grpSpPr bwMode="auto">
          <a:xfrm>
            <a:off x="1" y="6433045"/>
            <a:ext cx="9906000" cy="424955"/>
            <a:chOff x="0" y="4459"/>
            <a:chExt cx="6597" cy="484"/>
          </a:xfrm>
        </p:grpSpPr>
        <p:sp>
          <p:nvSpPr>
            <p:cNvPr id="10" name="Rectangle 77"/>
            <p:cNvSpPr>
              <a:spLocks noChangeArrowheads="1"/>
            </p:cNvSpPr>
            <p:nvPr userDrawn="1"/>
          </p:nvSpPr>
          <p:spPr bwMode="auto">
            <a:xfrm>
              <a:off x="0" y="4459"/>
              <a:ext cx="6597" cy="484"/>
            </a:xfrm>
            <a:prstGeom prst="rect">
              <a:avLst/>
            </a:prstGeom>
            <a:solidFill>
              <a:srgbClr val="4C9C95"/>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1" name="Rectangle 78"/>
            <p:cNvSpPr>
              <a:spLocks noChangeArrowheads="1"/>
            </p:cNvSpPr>
            <p:nvPr userDrawn="1"/>
          </p:nvSpPr>
          <p:spPr bwMode="auto">
            <a:xfrm>
              <a:off x="5824" y="4459"/>
              <a:ext cx="773" cy="484"/>
            </a:xfrm>
            <a:prstGeom prst="rect">
              <a:avLst/>
            </a:prstGeom>
            <a:solidFill>
              <a:srgbClr val="73B1AB"/>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2" name="Rectangle 79"/>
            <p:cNvSpPr>
              <a:spLocks noChangeArrowheads="1"/>
            </p:cNvSpPr>
            <p:nvPr userDrawn="1"/>
          </p:nvSpPr>
          <p:spPr bwMode="auto">
            <a:xfrm>
              <a:off x="0" y="4459"/>
              <a:ext cx="6597" cy="175"/>
            </a:xfrm>
            <a:prstGeom prst="rect">
              <a:avLst/>
            </a:prstGeom>
            <a:solidFill>
              <a:srgbClr val="80B8B3"/>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sp>
          <p:nvSpPr>
            <p:cNvPr id="13" name="Rectangle 80"/>
            <p:cNvSpPr>
              <a:spLocks noChangeArrowheads="1"/>
            </p:cNvSpPr>
            <p:nvPr userDrawn="1"/>
          </p:nvSpPr>
          <p:spPr bwMode="auto">
            <a:xfrm>
              <a:off x="5824" y="4459"/>
              <a:ext cx="773" cy="175"/>
            </a:xfrm>
            <a:prstGeom prst="rect">
              <a:avLst/>
            </a:prstGeom>
            <a:solidFill>
              <a:srgbClr val="99C6C2"/>
            </a:solidFill>
            <a:ln w="9525">
              <a:noFill/>
              <a:miter lim="800000"/>
              <a:headEnd/>
              <a:tailEnd/>
            </a:ln>
            <a:effectLst/>
          </p:spPr>
          <p:txBody>
            <a:bodyPr wrap="none" anchor="ctr"/>
            <a:lstStyle/>
            <a:p>
              <a:pPr algn="ctr" eaLnBrk="0" hangingPunct="0">
                <a:defRPr/>
              </a:pPr>
              <a:endParaRPr lang="en-US" altLang="zh-TW" sz="2400">
                <a:latin typeface="微軟正黑體" pitchFamily="34" charset="-120"/>
                <a:ea typeface="微軟正黑體" pitchFamily="34" charset="-120"/>
                <a:cs typeface="+mn-cs"/>
              </a:endParaRPr>
            </a:p>
          </p:txBody>
        </p:sp>
      </p:grpSp>
      <p:sp>
        <p:nvSpPr>
          <p:cNvPr id="1026" name="Rectangle 2"/>
          <p:cNvSpPr>
            <a:spLocks noGrp="1" noChangeArrowheads="1"/>
          </p:cNvSpPr>
          <p:nvPr>
            <p:ph type="title"/>
          </p:nvPr>
        </p:nvSpPr>
        <p:spPr bwMode="auto">
          <a:xfrm>
            <a:off x="471223" y="381000"/>
            <a:ext cx="8963554" cy="505227"/>
          </a:xfrm>
          <a:prstGeom prst="rect">
            <a:avLst/>
          </a:prstGeom>
          <a:noFill/>
          <a:ln w="9525" algn="ctr">
            <a:noFill/>
            <a:miter lim="800000"/>
            <a:headEnd/>
            <a:tailEnd/>
          </a:ln>
          <a:effectLst/>
        </p:spPr>
        <p:txBody>
          <a:bodyPr vert="horz" wrap="square" lIns="0" tIns="44439" rIns="0" bIns="44439" numCol="1" anchor="b" anchorCtr="0" compatLnSpc="1">
            <a:prstTxWarp prst="textNoShape">
              <a:avLst/>
            </a:prstTxWarp>
          </a:bodyPr>
          <a:lstStyle/>
          <a:p>
            <a:pPr lvl="0"/>
            <a:r>
              <a:rPr lang="en-US" dirty="0"/>
              <a:t>Slide title</a:t>
            </a:r>
          </a:p>
        </p:txBody>
      </p:sp>
      <p:sp>
        <p:nvSpPr>
          <p:cNvPr id="1034" name="Rectangle 10"/>
          <p:cNvSpPr>
            <a:spLocks noGrp="1" noChangeArrowheads="1"/>
          </p:cNvSpPr>
          <p:nvPr>
            <p:ph type="body" idx="1"/>
          </p:nvPr>
        </p:nvSpPr>
        <p:spPr bwMode="auto">
          <a:xfrm>
            <a:off x="471223" y="1066800"/>
            <a:ext cx="8963554" cy="5056189"/>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Quotation level</a:t>
            </a:r>
          </a:p>
        </p:txBody>
      </p:sp>
      <p:sp>
        <p:nvSpPr>
          <p:cNvPr id="1036" name="Text Box 12"/>
          <p:cNvSpPr txBox="1">
            <a:spLocks noChangeArrowheads="1"/>
          </p:cNvSpPr>
          <p:nvPr/>
        </p:nvSpPr>
        <p:spPr bwMode="auto">
          <a:xfrm>
            <a:off x="9250760" y="6675438"/>
            <a:ext cx="190896" cy="131762"/>
          </a:xfrm>
          <a:prstGeom prst="rect">
            <a:avLst/>
          </a:prstGeom>
          <a:noFill/>
          <a:ln w="9525" algn="ctr">
            <a:noFill/>
            <a:miter lim="800000"/>
            <a:headEnd/>
            <a:tailEnd/>
          </a:ln>
          <a:effectLst/>
        </p:spPr>
        <p:txBody>
          <a:bodyPr wrap="none" lIns="0" tIns="0" rIns="0" bIns="0"/>
          <a:lstStyle/>
          <a:p>
            <a:pPr algn="r" defTabSz="889000">
              <a:spcBef>
                <a:spcPct val="0"/>
              </a:spcBef>
            </a:pPr>
            <a:fld id="{0AAE6F06-DF1F-4AFE-8A52-B806E3E9D437}" type="slidenum">
              <a:rPr lang="en-US" sz="900" smtClean="0">
                <a:latin typeface="微軟正黑體" pitchFamily="34" charset="-120"/>
                <a:ea typeface="微軟正黑體" pitchFamily="34" charset="-120"/>
              </a:rPr>
              <a:pPr algn="r" defTabSz="889000">
                <a:spcBef>
                  <a:spcPct val="0"/>
                </a:spcBef>
              </a:pPr>
              <a:t>‹#›</a:t>
            </a:fld>
            <a:endParaRPr lang="en-US" sz="900" dirty="0">
              <a:latin typeface="微軟正黑體" pitchFamily="34" charset="-120"/>
              <a:ea typeface="微軟正黑體" pitchFamily="34" charset="-120"/>
            </a:endParaRPr>
          </a:p>
        </p:txBody>
      </p:sp>
      <p:sp>
        <p:nvSpPr>
          <p:cNvPr id="15" name="Rectangle 81"/>
          <p:cNvSpPr>
            <a:spLocks noChangeArrowheads="1"/>
          </p:cNvSpPr>
          <p:nvPr/>
        </p:nvSpPr>
        <p:spPr bwMode="auto">
          <a:xfrm>
            <a:off x="457200" y="6629400"/>
            <a:ext cx="3630613" cy="138499"/>
          </a:xfrm>
          <a:prstGeom prst="rect">
            <a:avLst/>
          </a:prstGeom>
          <a:noFill/>
          <a:ln w="12700">
            <a:noFill/>
            <a:miter lim="800000"/>
            <a:headEnd/>
            <a:tailEnd/>
          </a:ln>
          <a:effectLst/>
        </p:spPr>
        <p:txBody>
          <a:bodyPr lIns="0" tIns="0" rIns="0" bIns="0" anchor="ctr">
            <a:spAutoFit/>
          </a:bodyPr>
          <a:lstStyle/>
          <a:p>
            <a:pPr algn="l" defTabSz="1046163" eaLnBrk="0" hangingPunct="0">
              <a:spcBef>
                <a:spcPct val="50000"/>
              </a:spcBef>
              <a:defRPr/>
            </a:pPr>
            <a:r>
              <a:rPr lang="en-US" altLang="en-GB" sz="900" dirty="0">
                <a:solidFill>
                  <a:srgbClr val="FFFFFF"/>
                </a:solidFill>
                <a:latin typeface="微軟正黑體" pitchFamily="34" charset="-120"/>
                <a:ea typeface="微軟正黑體" pitchFamily="34" charset="-120"/>
                <a:cs typeface="+mn-cs"/>
              </a:rPr>
              <a:t>© CTBC</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xStyles>
    <p:titleStyle>
      <a:lvl1pPr algn="l" defTabSz="889000" rtl="0" eaLnBrk="1" fontAlgn="base" hangingPunct="1">
        <a:spcBef>
          <a:spcPct val="0"/>
        </a:spcBef>
        <a:spcAft>
          <a:spcPct val="0"/>
        </a:spcAft>
        <a:defRPr sz="2400" b="1">
          <a:solidFill>
            <a:schemeClr val="tx1"/>
          </a:solidFill>
          <a:latin typeface="微軟正黑體" pitchFamily="34" charset="-120"/>
          <a:ea typeface="微軟正黑體" pitchFamily="34" charset="-120"/>
          <a:cs typeface="+mj-cs"/>
        </a:defRPr>
      </a:lvl1pPr>
      <a:lvl2pPr algn="l" defTabSz="889000" rtl="0" eaLnBrk="1" fontAlgn="base" hangingPunct="1">
        <a:spcBef>
          <a:spcPct val="0"/>
        </a:spcBef>
        <a:spcAft>
          <a:spcPct val="0"/>
        </a:spcAft>
        <a:defRPr sz="2400" b="1">
          <a:solidFill>
            <a:schemeClr val="tx2"/>
          </a:solidFill>
          <a:latin typeface="Trebuchet MS" pitchFamily="34" charset="0"/>
          <a:cs typeface="Arial" charset="0"/>
        </a:defRPr>
      </a:lvl2pPr>
      <a:lvl3pPr algn="l" defTabSz="889000" rtl="0" eaLnBrk="1" fontAlgn="base" hangingPunct="1">
        <a:spcBef>
          <a:spcPct val="0"/>
        </a:spcBef>
        <a:spcAft>
          <a:spcPct val="0"/>
        </a:spcAft>
        <a:defRPr sz="2400" b="1">
          <a:solidFill>
            <a:schemeClr val="tx2"/>
          </a:solidFill>
          <a:latin typeface="Trebuchet MS" pitchFamily="34" charset="0"/>
          <a:cs typeface="Arial" charset="0"/>
        </a:defRPr>
      </a:lvl3pPr>
      <a:lvl4pPr algn="l" defTabSz="889000" rtl="0" eaLnBrk="1" fontAlgn="base" hangingPunct="1">
        <a:spcBef>
          <a:spcPct val="0"/>
        </a:spcBef>
        <a:spcAft>
          <a:spcPct val="0"/>
        </a:spcAft>
        <a:defRPr sz="2400" b="1">
          <a:solidFill>
            <a:schemeClr val="tx2"/>
          </a:solidFill>
          <a:latin typeface="Trebuchet MS" pitchFamily="34" charset="0"/>
          <a:cs typeface="Arial" charset="0"/>
        </a:defRPr>
      </a:lvl4pPr>
      <a:lvl5pPr algn="l" defTabSz="889000" rtl="0" eaLnBrk="1" fontAlgn="base" hangingPunct="1">
        <a:spcBef>
          <a:spcPct val="0"/>
        </a:spcBef>
        <a:spcAft>
          <a:spcPct val="0"/>
        </a:spcAft>
        <a:defRPr sz="2400" b="1">
          <a:solidFill>
            <a:schemeClr val="tx2"/>
          </a:solidFill>
          <a:latin typeface="Trebuchet MS" pitchFamily="34" charset="0"/>
          <a:cs typeface="Arial" charset="0"/>
        </a:defRPr>
      </a:lvl5pPr>
      <a:lvl6pPr marL="457200" algn="l" defTabSz="889000" rtl="0" eaLnBrk="1" fontAlgn="base" hangingPunct="1">
        <a:spcBef>
          <a:spcPct val="0"/>
        </a:spcBef>
        <a:spcAft>
          <a:spcPct val="0"/>
        </a:spcAft>
        <a:defRPr sz="2400" b="1">
          <a:solidFill>
            <a:schemeClr val="tx2"/>
          </a:solidFill>
          <a:latin typeface="Trebuchet MS" pitchFamily="34" charset="0"/>
          <a:cs typeface="Arial" charset="0"/>
        </a:defRPr>
      </a:lvl6pPr>
      <a:lvl7pPr marL="914400" algn="l" defTabSz="889000" rtl="0" eaLnBrk="1" fontAlgn="base" hangingPunct="1">
        <a:spcBef>
          <a:spcPct val="0"/>
        </a:spcBef>
        <a:spcAft>
          <a:spcPct val="0"/>
        </a:spcAft>
        <a:defRPr sz="2400" b="1">
          <a:solidFill>
            <a:schemeClr val="tx2"/>
          </a:solidFill>
          <a:latin typeface="Trebuchet MS" pitchFamily="34" charset="0"/>
          <a:cs typeface="Arial" charset="0"/>
        </a:defRPr>
      </a:lvl7pPr>
      <a:lvl8pPr marL="1371600" algn="l" defTabSz="889000" rtl="0" eaLnBrk="1" fontAlgn="base" hangingPunct="1">
        <a:spcBef>
          <a:spcPct val="0"/>
        </a:spcBef>
        <a:spcAft>
          <a:spcPct val="0"/>
        </a:spcAft>
        <a:defRPr sz="2400" b="1">
          <a:solidFill>
            <a:schemeClr val="tx2"/>
          </a:solidFill>
          <a:latin typeface="Trebuchet MS" pitchFamily="34" charset="0"/>
          <a:cs typeface="Arial" charset="0"/>
        </a:defRPr>
      </a:lvl8pPr>
      <a:lvl9pPr marL="1828800" algn="l" defTabSz="889000" rtl="0" eaLnBrk="1" fontAlgn="base" hangingPunct="1">
        <a:spcBef>
          <a:spcPct val="0"/>
        </a:spcBef>
        <a:spcAft>
          <a:spcPct val="0"/>
        </a:spcAft>
        <a:defRPr sz="2400" b="1">
          <a:solidFill>
            <a:schemeClr val="tx2"/>
          </a:solidFill>
          <a:latin typeface="Trebuchet MS" pitchFamily="34" charset="0"/>
          <a:cs typeface="Arial" charset="0"/>
        </a:defRPr>
      </a:lvl9pPr>
    </p:titleStyle>
    <p:bodyStyle>
      <a:lvl1pPr algn="l" defTabSz="889000" rtl="0" eaLnBrk="1" fontAlgn="base" hangingPunct="1">
        <a:spcBef>
          <a:spcPct val="20000"/>
        </a:spcBef>
        <a:spcAft>
          <a:spcPct val="0"/>
        </a:spcAft>
        <a:buClrTx/>
        <a:defRPr sz="1600" b="1">
          <a:solidFill>
            <a:schemeClr val="tx1"/>
          </a:solidFill>
          <a:latin typeface="微軟正黑體" pitchFamily="34" charset="-120"/>
          <a:ea typeface="微軟正黑體" pitchFamily="34" charset="-120"/>
          <a:cs typeface="+mn-cs"/>
        </a:defRPr>
      </a:lvl1pPr>
      <a:lvl2pPr marL="444500" indent="-222250" algn="l" defTabSz="889000" rtl="0" eaLnBrk="1" fontAlgn="base" hangingPunct="1">
        <a:spcBef>
          <a:spcPct val="20000"/>
        </a:spcBef>
        <a:spcAft>
          <a:spcPct val="0"/>
        </a:spcAft>
        <a:buClrTx/>
        <a:buChar char="•"/>
        <a:defRPr sz="1600">
          <a:solidFill>
            <a:schemeClr val="tx1"/>
          </a:solidFill>
          <a:latin typeface="微軟正黑體" pitchFamily="34" charset="-120"/>
          <a:ea typeface="微軟正黑體" pitchFamily="34" charset="-120"/>
          <a:cs typeface="+mn-cs"/>
        </a:defRPr>
      </a:lvl2pPr>
      <a:lvl3pPr marL="889000" indent="-222250"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3pPr>
      <a:lvl4pPr marL="1338263" indent="-227013"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4pPr>
      <a:lvl5pPr marL="1998663" indent="-220663" algn="l" defTabSz="889000" rtl="0" eaLnBrk="1" fontAlgn="base" hangingPunct="1">
        <a:spcBef>
          <a:spcPct val="20000"/>
        </a:spcBef>
        <a:spcAft>
          <a:spcPct val="0"/>
        </a:spcAft>
        <a:buClrTx/>
        <a:buFont typeface="Trebuchet MS" pitchFamily="34" charset="0"/>
        <a:buChar char="–"/>
        <a:defRPr sz="1600">
          <a:solidFill>
            <a:schemeClr val="tx1"/>
          </a:solidFill>
          <a:latin typeface="微軟正黑體" pitchFamily="34" charset="-120"/>
          <a:ea typeface="微軟正黑體" pitchFamily="34" charset="-120"/>
          <a:cs typeface="+mn-cs"/>
        </a:defRPr>
      </a:lvl5pPr>
      <a:lvl6pPr marL="24558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6pPr>
      <a:lvl7pPr marL="29130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7pPr>
      <a:lvl8pPr marL="33702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8pPr>
      <a:lvl9pPr marL="3827463" indent="-220663" algn="l" defTabSz="889000" rtl="0" eaLnBrk="1" fontAlgn="base" hangingPunct="1">
        <a:spcBef>
          <a:spcPct val="20000"/>
        </a:spcBef>
        <a:spcAft>
          <a:spcPct val="0"/>
        </a:spcAft>
        <a:buClr>
          <a:schemeClr val="tx2"/>
        </a:buClr>
        <a:buFont typeface="Trebuchet MS" pitchFamily="34"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www.youtube.com/watch?v=OlHhvY3WjiA" TargetMode="Externa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3.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11.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hyperlink" Target="https://www.youtube.com/watch?v=U-fq3vOonnw" TargetMode="External"/><Relationship Id="rId9" Type="http://schemas.openxmlformats.org/officeDocument/2006/relationships/image" Target="../media/image14.tiff"/></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7.png"/><Relationship Id="rId18" Type="http://schemas.openxmlformats.org/officeDocument/2006/relationships/diagramQuickStyle" Target="../diagrams/quickStyle1.xml"/><Relationship Id="rId3" Type="http://schemas.openxmlformats.org/officeDocument/2006/relationships/image" Target="../media/image20.png"/><Relationship Id="rId7" Type="http://schemas.openxmlformats.org/officeDocument/2006/relationships/image" Target="../media/image23.png"/><Relationship Id="rId12" Type="http://schemas.microsoft.com/office/2007/relationships/hdphoto" Target="../media/hdphoto3.wdp"/><Relationship Id="rId17" Type="http://schemas.openxmlformats.org/officeDocument/2006/relationships/diagramLayout" Target="../diagrams/layout1.xml"/><Relationship Id="rId2" Type="http://schemas.openxmlformats.org/officeDocument/2006/relationships/image" Target="../media/image19.tiff"/><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2.png"/><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diagramColors" Target="../diagrams/colors1.xml"/><Relationship Id="rId4" Type="http://schemas.openxmlformats.org/officeDocument/2006/relationships/image" Target="../media/image21.tiff"/><Relationship Id="rId9" Type="http://schemas.openxmlformats.org/officeDocument/2006/relationships/image" Target="../media/image24.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tiff"/><Relationship Id="rId4" Type="http://schemas.openxmlformats.org/officeDocument/2006/relationships/image" Target="../media/image3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156EC8A-534A-B74E-8FCC-F516E83C4651}"/>
              </a:ext>
            </a:extLst>
          </p:cNvPr>
          <p:cNvPicPr>
            <a:picLocks noChangeAspect="1"/>
          </p:cNvPicPr>
          <p:nvPr/>
        </p:nvPicPr>
        <p:blipFill>
          <a:blip r:embed="rId3"/>
          <a:stretch>
            <a:fillRect/>
          </a:stretch>
        </p:blipFill>
        <p:spPr>
          <a:xfrm>
            <a:off x="1691220" y="120266"/>
            <a:ext cx="1384300" cy="692150"/>
          </a:xfrm>
          <a:prstGeom prst="rect">
            <a:avLst/>
          </a:prstGeom>
        </p:spPr>
      </p:pic>
      <p:sp>
        <p:nvSpPr>
          <p:cNvPr id="2" name="矩形 1"/>
          <p:cNvSpPr/>
          <p:nvPr/>
        </p:nvSpPr>
        <p:spPr>
          <a:xfrm>
            <a:off x="429628" y="1981300"/>
            <a:ext cx="9179067" cy="307777"/>
          </a:xfrm>
          <a:prstGeom prst="rect">
            <a:avLst/>
          </a:prstGeom>
          <a:solidFill>
            <a:schemeClr val="bg2">
              <a:lumMod val="20000"/>
              <a:lumOff val="80000"/>
            </a:schemeClr>
          </a:solidFill>
        </p:spPr>
        <p:txBody>
          <a:bodyPr wrap="square" anchor="ctr">
            <a:spAutoFit/>
          </a:bodyPr>
          <a:lstStyle/>
          <a:p>
            <a:pPr algn="l"/>
            <a:r>
              <a:rPr lang="zh-CN" altLang="en-US" dirty="0"/>
              <a:t>透</a:t>
            </a:r>
            <a:r>
              <a:rPr lang="zh-TW" altLang="en-US" dirty="0"/>
              <a:t>過收集和學習成千上萬起車禍理賠案件，</a:t>
            </a:r>
            <a:r>
              <a:rPr lang="en-US" altLang="zh-TW" dirty="0"/>
              <a:t>Tractable</a:t>
            </a:r>
            <a:r>
              <a:rPr lang="zh-TW" altLang="en-US" dirty="0"/>
              <a:t>的</a:t>
            </a:r>
            <a:r>
              <a:rPr lang="en-US" altLang="zh-TW" dirty="0"/>
              <a:t>AI</a:t>
            </a:r>
            <a:r>
              <a:rPr lang="zh-TW" altLang="en-US" dirty="0"/>
              <a:t>系統能夠根據上傳的受損車輛照片精準地判斷出維修費用</a:t>
            </a:r>
          </a:p>
        </p:txBody>
      </p:sp>
      <p:sp>
        <p:nvSpPr>
          <p:cNvPr id="6" name="矩形 5"/>
          <p:cNvSpPr/>
          <p:nvPr/>
        </p:nvSpPr>
        <p:spPr>
          <a:xfrm>
            <a:off x="4782643" y="6858000"/>
            <a:ext cx="184730" cy="307777"/>
          </a:xfrm>
          <a:prstGeom prst="rect">
            <a:avLst/>
          </a:prstGeom>
        </p:spPr>
        <p:txBody>
          <a:bodyPr wrap="none">
            <a:spAutoFit/>
          </a:bodyPr>
          <a:lstStyle/>
          <a:p>
            <a:endParaRPr lang="zh-TW" altLang="en-US" dirty="0"/>
          </a:p>
        </p:txBody>
      </p:sp>
      <p:grpSp>
        <p:nvGrpSpPr>
          <p:cNvPr id="12" name="群組 11">
            <a:extLst>
              <a:ext uri="{FF2B5EF4-FFF2-40B4-BE49-F238E27FC236}">
                <a16:creationId xmlns:a16="http://schemas.microsoft.com/office/drawing/2014/main" id="{4CF89FA8-4BE8-C247-8280-E2F56049E463}"/>
              </a:ext>
            </a:extLst>
          </p:cNvPr>
          <p:cNvGrpSpPr/>
          <p:nvPr/>
        </p:nvGrpSpPr>
        <p:grpSpPr>
          <a:xfrm>
            <a:off x="545719" y="1261403"/>
            <a:ext cx="8928064" cy="523220"/>
            <a:chOff x="545719" y="1261403"/>
            <a:chExt cx="8928064" cy="523220"/>
          </a:xfrm>
        </p:grpSpPr>
        <p:sp>
          <p:nvSpPr>
            <p:cNvPr id="13" name="文字方塊 12">
              <a:extLst>
                <a:ext uri="{FF2B5EF4-FFF2-40B4-BE49-F238E27FC236}">
                  <a16:creationId xmlns:a16="http://schemas.microsoft.com/office/drawing/2014/main" id="{BBF585BC-BE79-C74D-92BC-757C4FFE5D5D}"/>
                </a:ext>
              </a:extLst>
            </p:cNvPr>
            <p:cNvSpPr txBox="1"/>
            <p:nvPr/>
          </p:nvSpPr>
          <p:spPr>
            <a:xfrm>
              <a:off x="545719" y="1296706"/>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14" name="矩形 13">
              <a:extLst>
                <a:ext uri="{FF2B5EF4-FFF2-40B4-BE49-F238E27FC236}">
                  <a16:creationId xmlns:a16="http://schemas.microsoft.com/office/drawing/2014/main" id="{32DFAF95-33D9-0349-ABA4-2A6DA8B0D3A1}"/>
                </a:ext>
              </a:extLst>
            </p:cNvPr>
            <p:cNvSpPr/>
            <p:nvPr/>
          </p:nvSpPr>
          <p:spPr>
            <a:xfrm>
              <a:off x="2233468" y="1261403"/>
              <a:ext cx="7240315"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zh-TW" altLang="en-US" dirty="0"/>
                <a:t>在事故發生後，查勘定損員、汽車維修商和保險公司之間需要互相傳送受損汽車的圖像，並人工計算維修預計費用，過程繁雜費時</a:t>
              </a:r>
              <a:endParaRPr lang="en-US" altLang="zh-TW" dirty="0">
                <a:latin typeface="微軟正黑體" panose="020B0604030504040204" pitchFamily="34" charset="-120"/>
                <a:ea typeface="微軟正黑體" panose="020B0604030504040204" pitchFamily="34" charset="-120"/>
              </a:endParaRPr>
            </a:p>
          </p:txBody>
        </p:sp>
      </p:grpSp>
      <p:sp>
        <p:nvSpPr>
          <p:cNvPr id="9" name="文字方塊 8">
            <a:extLst>
              <a:ext uri="{FF2B5EF4-FFF2-40B4-BE49-F238E27FC236}">
                <a16:creationId xmlns:a16="http://schemas.microsoft.com/office/drawing/2014/main" id="{F0BE6430-42B5-7F47-BB0C-0142E0541267}"/>
              </a:ext>
            </a:extLst>
          </p:cNvPr>
          <p:cNvSpPr txBox="1"/>
          <p:nvPr/>
        </p:nvSpPr>
        <p:spPr>
          <a:xfrm>
            <a:off x="2721561" y="266286"/>
            <a:ext cx="2154127" cy="400110"/>
          </a:xfrm>
          <a:prstGeom prst="rect">
            <a:avLst/>
          </a:prstGeom>
          <a:noFill/>
        </p:spPr>
        <p:txBody>
          <a:bodyPr wrap="square" rtlCol="0">
            <a:spAutoFit/>
          </a:bodyPr>
          <a:lstStyle/>
          <a:p>
            <a:r>
              <a:rPr kumimoji="1" lang="en-US" altLang="zh-TW" sz="2000" b="1" dirty="0">
                <a:latin typeface="+mn-lt"/>
              </a:rPr>
              <a:t>AI Review </a:t>
            </a:r>
            <a:endParaRPr kumimoji="1" lang="zh-TW" altLang="en-US" sz="2000" b="1" dirty="0">
              <a:latin typeface="+mn-lt"/>
            </a:endParaRPr>
          </a:p>
        </p:txBody>
      </p:sp>
      <p:pic>
        <p:nvPicPr>
          <p:cNvPr id="18" name="圖形 17" descr="VideoCamera">
            <a:hlinkClick r:id="rId4"/>
            <a:extLst>
              <a:ext uri="{FF2B5EF4-FFF2-40B4-BE49-F238E27FC236}">
                <a16:creationId xmlns:a16="http://schemas.microsoft.com/office/drawing/2014/main" id="{88A3404E-CD33-214E-963F-6CFE7D616C8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989012" y="266286"/>
            <a:ext cx="484771" cy="484771"/>
          </a:xfrm>
          <a:prstGeom prst="rect">
            <a:avLst/>
          </a:prstGeom>
        </p:spPr>
      </p:pic>
      <p:grpSp>
        <p:nvGrpSpPr>
          <p:cNvPr id="20" name="群組 19">
            <a:extLst>
              <a:ext uri="{FF2B5EF4-FFF2-40B4-BE49-F238E27FC236}">
                <a16:creationId xmlns:a16="http://schemas.microsoft.com/office/drawing/2014/main" id="{47FDD959-0188-4C48-8AB9-5B009784EAF5}"/>
              </a:ext>
            </a:extLst>
          </p:cNvPr>
          <p:cNvGrpSpPr/>
          <p:nvPr/>
        </p:nvGrpSpPr>
        <p:grpSpPr>
          <a:xfrm>
            <a:off x="350849" y="2511359"/>
            <a:ext cx="9374768" cy="3091566"/>
            <a:chOff x="350849" y="2031677"/>
            <a:chExt cx="9374768" cy="3091566"/>
          </a:xfrm>
        </p:grpSpPr>
        <p:grpSp>
          <p:nvGrpSpPr>
            <p:cNvPr id="19" name="群組 18">
              <a:extLst>
                <a:ext uri="{FF2B5EF4-FFF2-40B4-BE49-F238E27FC236}">
                  <a16:creationId xmlns:a16="http://schemas.microsoft.com/office/drawing/2014/main" id="{56B22658-B212-EC4A-B82E-03FD259D2540}"/>
                </a:ext>
              </a:extLst>
            </p:cNvPr>
            <p:cNvGrpSpPr/>
            <p:nvPr/>
          </p:nvGrpSpPr>
          <p:grpSpPr>
            <a:xfrm>
              <a:off x="545719" y="2031677"/>
              <a:ext cx="9179898" cy="2637916"/>
              <a:chOff x="545719" y="2031677"/>
              <a:chExt cx="9179898" cy="2637916"/>
            </a:xfrm>
          </p:grpSpPr>
          <p:pic>
            <p:nvPicPr>
              <p:cNvPr id="44034" name="Picture 2"/>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545719" y="2379630"/>
                <a:ext cx="3863259" cy="1753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圓角矩形 7">
                <a:extLst>
                  <a:ext uri="{FF2B5EF4-FFF2-40B4-BE49-F238E27FC236}">
                    <a16:creationId xmlns:a16="http://schemas.microsoft.com/office/drawing/2014/main" id="{9B830B91-F605-D74D-A343-A084D359C7A0}"/>
                  </a:ext>
                </a:extLst>
              </p:cNvPr>
              <p:cNvSpPr/>
              <p:nvPr/>
            </p:nvSpPr>
            <p:spPr>
              <a:xfrm>
                <a:off x="7861810" y="2759965"/>
                <a:ext cx="1863807" cy="1458697"/>
              </a:xfrm>
              <a:prstGeom prst="roundRect">
                <a:avLst/>
              </a:prstGeom>
              <a:noFill/>
              <a:ln>
                <a:solidFill>
                  <a:srgbClr val="363991"/>
                </a:solidFill>
              </a:ln>
            </p:spPr>
            <p:txBody>
              <a:bodyPr wrap="none">
                <a:spAutoFit/>
              </a:bodyPr>
              <a:lstStyle/>
              <a:p>
                <a:pPr marL="285750" indent="-285750" algn="l">
                  <a:lnSpc>
                    <a:spcPct val="200000"/>
                  </a:lnSpc>
                  <a:buFont typeface="Wingdings" pitchFamily="2" charset="2"/>
                  <a:buChar char="n"/>
                </a:pPr>
                <a:r>
                  <a:rPr lang="zh-CN" altLang="en-US" dirty="0">
                    <a:solidFill>
                      <a:srgbClr val="000000"/>
                    </a:solidFill>
                    <a:latin typeface="Open Sans"/>
                  </a:rPr>
                  <a:t>降低人力成本</a:t>
                </a:r>
                <a:endParaRPr lang="en-US" altLang="zh-CN" dirty="0">
                  <a:solidFill>
                    <a:srgbClr val="000000"/>
                  </a:solidFill>
                  <a:latin typeface="Open Sans"/>
                </a:endParaRPr>
              </a:p>
              <a:p>
                <a:pPr marL="285750" indent="-285750" algn="l">
                  <a:lnSpc>
                    <a:spcPct val="200000"/>
                  </a:lnSpc>
                  <a:buFont typeface="Wingdings" pitchFamily="2" charset="2"/>
                  <a:buChar char="n"/>
                </a:pPr>
                <a:r>
                  <a:rPr lang="zh-CN" altLang="en-US" dirty="0">
                    <a:solidFill>
                      <a:srgbClr val="000000"/>
                    </a:solidFill>
                    <a:latin typeface="Open Sans"/>
                  </a:rPr>
                  <a:t>縮短處理時間</a:t>
                </a:r>
                <a:endParaRPr lang="en-US" altLang="zh-CN" dirty="0">
                  <a:solidFill>
                    <a:srgbClr val="000000"/>
                  </a:solidFill>
                  <a:latin typeface="Open Sans"/>
                </a:endParaRPr>
              </a:p>
              <a:p>
                <a:pPr marL="285750" indent="-285750" algn="l">
                  <a:lnSpc>
                    <a:spcPct val="200000"/>
                  </a:lnSpc>
                  <a:buFont typeface="Wingdings" pitchFamily="2" charset="2"/>
                  <a:buChar char="n"/>
                </a:pPr>
                <a:r>
                  <a:rPr lang="zh-TW" altLang="en-US" dirty="0">
                    <a:solidFill>
                      <a:srgbClr val="000000"/>
                    </a:solidFill>
                    <a:latin typeface="Open Sans"/>
                  </a:rPr>
                  <a:t>勘查理賠透明化</a:t>
                </a:r>
                <a:endParaRPr lang="zh-TW" altLang="en-US" dirty="0"/>
              </a:p>
            </p:txBody>
          </p:sp>
          <p:pic>
            <p:nvPicPr>
              <p:cNvPr id="10" name="圖片 9">
                <a:extLst>
                  <a:ext uri="{FF2B5EF4-FFF2-40B4-BE49-F238E27FC236}">
                    <a16:creationId xmlns:a16="http://schemas.microsoft.com/office/drawing/2014/main" id="{7BF214AB-D6E5-2E48-8C48-5773094FA4F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595012" y="2031677"/>
                <a:ext cx="2788811" cy="2637916"/>
              </a:xfrm>
              <a:prstGeom prst="rect">
                <a:avLst/>
              </a:prstGeom>
            </p:spPr>
          </p:pic>
          <p:cxnSp>
            <p:nvCxnSpPr>
              <p:cNvPr id="15" name="直線箭頭接點 14">
                <a:extLst>
                  <a:ext uri="{FF2B5EF4-FFF2-40B4-BE49-F238E27FC236}">
                    <a16:creationId xmlns:a16="http://schemas.microsoft.com/office/drawing/2014/main" id="{2E65809B-F256-7B48-BD22-A3CA1E7BEC96}"/>
                  </a:ext>
                </a:extLst>
              </p:cNvPr>
              <p:cNvCxnSpPr>
                <a:cxnSpLocks/>
              </p:cNvCxnSpPr>
              <p:nvPr/>
            </p:nvCxnSpPr>
            <p:spPr bwMode="auto">
              <a:xfrm>
                <a:off x="7398813" y="3489314"/>
                <a:ext cx="351102" cy="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grpSp>
        <p:pic>
          <p:nvPicPr>
            <p:cNvPr id="44036" name="Picture 4"/>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350849" y="4669593"/>
              <a:ext cx="6439697" cy="45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1" name="文字方塊 20">
            <a:extLst>
              <a:ext uri="{FF2B5EF4-FFF2-40B4-BE49-F238E27FC236}">
                <a16:creationId xmlns:a16="http://schemas.microsoft.com/office/drawing/2014/main" id="{3ED453E9-F8D6-D247-9993-B113D2FF0AAD}"/>
              </a:ext>
            </a:extLst>
          </p:cNvPr>
          <p:cNvSpPr txBox="1"/>
          <p:nvPr/>
        </p:nvSpPr>
        <p:spPr>
          <a:xfrm>
            <a:off x="429628" y="5602925"/>
            <a:ext cx="1842714" cy="738664"/>
          </a:xfrm>
          <a:prstGeom prst="rect">
            <a:avLst/>
          </a:prstGeom>
          <a:noFill/>
        </p:spPr>
        <p:txBody>
          <a:bodyPr wrap="square" rtlCol="0">
            <a:spAutoFit/>
          </a:bodyPr>
          <a:lstStyle/>
          <a:p>
            <a:pPr algn="l"/>
            <a:r>
              <a:rPr kumimoji="1" lang="zh-TW" altLang="en-US" dirty="0">
                <a:latin typeface="+mn-lt"/>
              </a:rPr>
              <a:t>人工上傳受損車輛照片，</a:t>
            </a:r>
            <a:r>
              <a:rPr kumimoji="1" lang="en-US" altLang="zh-TW" dirty="0">
                <a:latin typeface="+mn-lt"/>
              </a:rPr>
              <a:t>AI</a:t>
            </a:r>
            <a:r>
              <a:rPr lang="zh-TW" altLang="en-US" dirty="0"/>
              <a:t>自動判斷照片屬於車的哪一部分</a:t>
            </a:r>
            <a:endParaRPr kumimoji="1" lang="zh-TW" altLang="en-US" dirty="0">
              <a:latin typeface="+mn-lt"/>
            </a:endParaRPr>
          </a:p>
        </p:txBody>
      </p:sp>
      <p:sp>
        <p:nvSpPr>
          <p:cNvPr id="22" name="矩形 21">
            <a:extLst>
              <a:ext uri="{FF2B5EF4-FFF2-40B4-BE49-F238E27FC236}">
                <a16:creationId xmlns:a16="http://schemas.microsoft.com/office/drawing/2014/main" id="{53A761D3-6870-614D-B957-F2224706A5D1}"/>
              </a:ext>
            </a:extLst>
          </p:cNvPr>
          <p:cNvSpPr/>
          <p:nvPr/>
        </p:nvSpPr>
        <p:spPr>
          <a:xfrm>
            <a:off x="5358475" y="5831879"/>
            <a:ext cx="1261884" cy="307777"/>
          </a:xfrm>
          <a:prstGeom prst="rect">
            <a:avLst/>
          </a:prstGeom>
        </p:spPr>
        <p:txBody>
          <a:bodyPr wrap="none">
            <a:spAutoFit/>
          </a:bodyPr>
          <a:lstStyle/>
          <a:p>
            <a:r>
              <a:rPr lang="zh-CN" altLang="en-US" dirty="0">
                <a:solidFill>
                  <a:srgbClr val="000000"/>
                </a:solidFill>
                <a:latin typeface="Open Sans"/>
              </a:rPr>
              <a:t>提出評估結果</a:t>
            </a:r>
            <a:endParaRPr lang="zh-TW" altLang="en-US" dirty="0"/>
          </a:p>
        </p:txBody>
      </p:sp>
      <p:sp>
        <p:nvSpPr>
          <p:cNvPr id="23" name="矩形 22">
            <a:extLst>
              <a:ext uri="{FF2B5EF4-FFF2-40B4-BE49-F238E27FC236}">
                <a16:creationId xmlns:a16="http://schemas.microsoft.com/office/drawing/2014/main" id="{9DC4CA86-32E0-8141-95C6-37D3EB2E891A}"/>
              </a:ext>
            </a:extLst>
          </p:cNvPr>
          <p:cNvSpPr/>
          <p:nvPr/>
        </p:nvSpPr>
        <p:spPr>
          <a:xfrm>
            <a:off x="2787372" y="5769887"/>
            <a:ext cx="1744071" cy="523220"/>
          </a:xfrm>
          <a:prstGeom prst="rect">
            <a:avLst/>
          </a:prstGeom>
        </p:spPr>
        <p:txBody>
          <a:bodyPr wrap="square">
            <a:spAutoFit/>
          </a:bodyPr>
          <a:lstStyle/>
          <a:p>
            <a:r>
              <a:rPr lang="zh-TW" altLang="en-US" dirty="0">
                <a:solidFill>
                  <a:srgbClr val="000000"/>
                </a:solidFill>
                <a:latin typeface="Open Sans"/>
              </a:rPr>
              <a:t>自動判斷車損情況和預計維修費用</a:t>
            </a:r>
            <a:endParaRPr lang="zh-TW" altLang="en-US" dirty="0"/>
          </a:p>
        </p:txBody>
      </p:sp>
    </p:spTree>
    <p:extLst>
      <p:ext uri="{BB962C8B-B14F-4D97-AF65-F5344CB8AC3E}">
        <p14:creationId xmlns:p14="http://schemas.microsoft.com/office/powerpoint/2010/main" val="239664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90FF643-DBA4-B446-A894-EA64551A6C5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44687" y="-91425"/>
            <a:ext cx="1251490" cy="867336"/>
          </a:xfrm>
          <a:prstGeom prst="rect">
            <a:avLst/>
          </a:prstGeom>
        </p:spPr>
      </p:pic>
      <p:pic>
        <p:nvPicPr>
          <p:cNvPr id="4" name="圖片 3">
            <a:extLst>
              <a:ext uri="{FF2B5EF4-FFF2-40B4-BE49-F238E27FC236}">
                <a16:creationId xmlns:a16="http://schemas.microsoft.com/office/drawing/2014/main" id="{67840A74-176D-804E-8879-DD538BB4C44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34144" y="1136650"/>
            <a:ext cx="5334511" cy="5099258"/>
          </a:xfrm>
          <a:prstGeom prst="rect">
            <a:avLst/>
          </a:prstGeom>
        </p:spPr>
      </p:pic>
      <p:sp>
        <p:nvSpPr>
          <p:cNvPr id="5" name="矩形 4">
            <a:extLst>
              <a:ext uri="{FF2B5EF4-FFF2-40B4-BE49-F238E27FC236}">
                <a16:creationId xmlns:a16="http://schemas.microsoft.com/office/drawing/2014/main" id="{DFBC9968-6D5A-BD40-A51D-4FDB0A07B261}"/>
              </a:ext>
            </a:extLst>
          </p:cNvPr>
          <p:cNvSpPr/>
          <p:nvPr/>
        </p:nvSpPr>
        <p:spPr>
          <a:xfrm>
            <a:off x="532335" y="3333195"/>
            <a:ext cx="3534618" cy="1169551"/>
          </a:xfrm>
          <a:prstGeom prst="rect">
            <a:avLst/>
          </a:prstGeom>
        </p:spPr>
        <p:txBody>
          <a:bodyPr wrap="square">
            <a:spAutoFit/>
          </a:bodyPr>
          <a:lstStyle/>
          <a:p>
            <a:pPr algn="l"/>
            <a:r>
              <a:rPr lang="zh-TW" altLang="en-US" dirty="0">
                <a:solidFill>
                  <a:srgbClr val="4D4D4D"/>
                </a:solidFill>
                <a:latin typeface="Microsoft JhengHei" panose="020B0604030504040204" pitchFamily="34" charset="-120"/>
                <a:ea typeface="Microsoft JhengHei" panose="020B0604030504040204" pitchFamily="34" charset="-120"/>
              </a:rPr>
              <a:t>法國安盛保險（</a:t>
            </a:r>
            <a:r>
              <a:rPr lang="en" altLang="zh-TW" dirty="0">
                <a:solidFill>
                  <a:srgbClr val="4D4D4D"/>
                </a:solidFill>
                <a:latin typeface="Microsoft JhengHei" panose="020B0604030504040204" pitchFamily="34" charset="-120"/>
                <a:ea typeface="Microsoft JhengHei" panose="020B0604030504040204" pitchFamily="34" charset="-120"/>
              </a:rPr>
              <a:t>AXA</a:t>
            </a:r>
            <a:r>
              <a:rPr lang="zh-TW" altLang="en" dirty="0">
                <a:solidFill>
                  <a:srgbClr val="4D4D4D"/>
                </a:solidFill>
                <a:latin typeface="Microsoft JhengHei" panose="020B0604030504040204" pitchFamily="34" charset="-120"/>
                <a:ea typeface="Microsoft JhengHei" panose="020B0604030504040204" pitchFamily="34" charset="-120"/>
              </a:rPr>
              <a:t>）</a:t>
            </a:r>
            <a:r>
              <a:rPr lang="zh-TW" altLang="en-US" dirty="0">
                <a:solidFill>
                  <a:srgbClr val="444444"/>
                </a:solidFill>
                <a:latin typeface="Roboto"/>
              </a:rPr>
              <a:t>推出全球首個以區塊鏈為核心技術的保險產品</a:t>
            </a:r>
            <a:r>
              <a:rPr lang="en" altLang="zh-TW" dirty="0">
                <a:solidFill>
                  <a:srgbClr val="444444"/>
                </a:solidFill>
                <a:latin typeface="Roboto"/>
              </a:rPr>
              <a:t>Fizzy</a:t>
            </a:r>
            <a:r>
              <a:rPr lang="zh-TW" altLang="en" dirty="0">
                <a:solidFill>
                  <a:srgbClr val="444444"/>
                </a:solidFill>
                <a:latin typeface="Roboto"/>
              </a:rPr>
              <a:t>，</a:t>
            </a:r>
            <a:r>
              <a:rPr lang="zh-TW" altLang="en-US" dirty="0">
                <a:solidFill>
                  <a:srgbClr val="444444"/>
                </a:solidFill>
                <a:latin typeface="Roboto"/>
              </a:rPr>
              <a:t>若客戶的航班延誤，</a:t>
            </a:r>
            <a:r>
              <a:rPr lang="en" altLang="zh-TW" dirty="0">
                <a:solidFill>
                  <a:srgbClr val="444444"/>
                </a:solidFill>
                <a:latin typeface="Roboto"/>
              </a:rPr>
              <a:t>Fizzy</a:t>
            </a:r>
            <a:r>
              <a:rPr lang="zh-TW" altLang="en-US" dirty="0">
                <a:solidFill>
                  <a:srgbClr val="444444"/>
                </a:solidFill>
                <a:latin typeface="Roboto"/>
              </a:rPr>
              <a:t>便會通過智能合約，連接即時航班記錄系統，當客人乘搭的航班延誤超過兩小時，將自動向乘客進行賠償</a:t>
            </a:r>
          </a:p>
        </p:txBody>
      </p:sp>
      <p:sp>
        <p:nvSpPr>
          <p:cNvPr id="6" name="文字方塊 5">
            <a:extLst>
              <a:ext uri="{FF2B5EF4-FFF2-40B4-BE49-F238E27FC236}">
                <a16:creationId xmlns:a16="http://schemas.microsoft.com/office/drawing/2014/main" id="{1E265511-F2F9-B745-B1C1-D69CEAEC26A9}"/>
              </a:ext>
            </a:extLst>
          </p:cNvPr>
          <p:cNvSpPr txBox="1"/>
          <p:nvPr/>
        </p:nvSpPr>
        <p:spPr>
          <a:xfrm>
            <a:off x="2760177" y="281630"/>
            <a:ext cx="3927423" cy="400110"/>
          </a:xfrm>
          <a:prstGeom prst="rect">
            <a:avLst/>
          </a:prstGeom>
          <a:noFill/>
        </p:spPr>
        <p:txBody>
          <a:bodyPr wrap="square" rtlCol="0">
            <a:spAutoFit/>
          </a:bodyPr>
          <a:lstStyle/>
          <a:p>
            <a:r>
              <a:rPr kumimoji="1" lang="zh-CN" altLang="en-US" sz="2000" b="1" dirty="0"/>
              <a:t>區塊鏈保險</a:t>
            </a:r>
            <a:r>
              <a:rPr kumimoji="1" lang="zh-TW" altLang="en-US" sz="2000" b="1" dirty="0"/>
              <a:t> 航班延誤即賠</a:t>
            </a:r>
            <a:endParaRPr kumimoji="1" lang="zh-TW" altLang="en-US" sz="2000" b="1" dirty="0">
              <a:latin typeface="+mn-lt"/>
            </a:endParaRPr>
          </a:p>
        </p:txBody>
      </p:sp>
      <p:sp>
        <p:nvSpPr>
          <p:cNvPr id="7" name="文字方塊 6">
            <a:extLst>
              <a:ext uri="{FF2B5EF4-FFF2-40B4-BE49-F238E27FC236}">
                <a16:creationId xmlns:a16="http://schemas.microsoft.com/office/drawing/2014/main" id="{1049E76E-68F7-7944-AB3C-0481BEA2A967}"/>
              </a:ext>
            </a:extLst>
          </p:cNvPr>
          <p:cNvSpPr txBox="1"/>
          <p:nvPr/>
        </p:nvSpPr>
        <p:spPr>
          <a:xfrm>
            <a:off x="545719" y="1296706"/>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8" name="矩形 7">
            <a:extLst>
              <a:ext uri="{FF2B5EF4-FFF2-40B4-BE49-F238E27FC236}">
                <a16:creationId xmlns:a16="http://schemas.microsoft.com/office/drawing/2014/main" id="{C422EEC1-45AF-9943-A977-82E8A563659B}"/>
              </a:ext>
            </a:extLst>
          </p:cNvPr>
          <p:cNvSpPr/>
          <p:nvPr/>
        </p:nvSpPr>
        <p:spPr>
          <a:xfrm>
            <a:off x="660527" y="1774522"/>
            <a:ext cx="3419810" cy="7386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zh-TW" altLang="en-US" dirty="0"/>
              <a:t>客戶申請班機延誤理賠，需提供完整相關證明才可申請理賠，從申請到理賠金入帳需花費數日</a:t>
            </a:r>
            <a:endParaRPr lang="en-US" altLang="zh-TW"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63A146D9-EDEF-144D-A829-67B242396437}"/>
              </a:ext>
            </a:extLst>
          </p:cNvPr>
          <p:cNvSpPr txBox="1"/>
          <p:nvPr/>
        </p:nvSpPr>
        <p:spPr>
          <a:xfrm>
            <a:off x="593297" y="2798111"/>
            <a:ext cx="1656000" cy="396000"/>
          </a:xfrm>
          <a:prstGeom prst="rect">
            <a:avLst/>
          </a:prstGeom>
          <a:solidFill>
            <a:srgbClr val="345782"/>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rPr>
              <a:t>Solution</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Tree>
    <p:extLst>
      <p:ext uri="{BB962C8B-B14F-4D97-AF65-F5344CB8AC3E}">
        <p14:creationId xmlns:p14="http://schemas.microsoft.com/office/powerpoint/2010/main" val="154510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9BB5D2F-035D-CC47-AB32-836F146E9CC4}"/>
              </a:ext>
            </a:extLst>
          </p:cNvPr>
          <p:cNvPicPr>
            <a:picLocks noChangeAspect="1"/>
          </p:cNvPicPr>
          <p:nvPr/>
        </p:nvPicPr>
        <p:blipFill>
          <a:blip r:embed="rId3"/>
          <a:stretch>
            <a:fillRect/>
          </a:stretch>
        </p:blipFill>
        <p:spPr>
          <a:xfrm>
            <a:off x="3487455" y="238352"/>
            <a:ext cx="1752600" cy="482600"/>
          </a:xfrm>
          <a:prstGeom prst="rect">
            <a:avLst/>
          </a:prstGeom>
        </p:spPr>
      </p:pic>
      <p:sp>
        <p:nvSpPr>
          <p:cNvPr id="5" name="文字方塊 4">
            <a:extLst>
              <a:ext uri="{FF2B5EF4-FFF2-40B4-BE49-F238E27FC236}">
                <a16:creationId xmlns:a16="http://schemas.microsoft.com/office/drawing/2014/main" id="{B1866310-0C8B-CE42-9DA3-D7C3E24BBE63}"/>
              </a:ext>
            </a:extLst>
          </p:cNvPr>
          <p:cNvSpPr txBox="1"/>
          <p:nvPr/>
        </p:nvSpPr>
        <p:spPr>
          <a:xfrm>
            <a:off x="198155" y="279597"/>
            <a:ext cx="3289300" cy="400110"/>
          </a:xfrm>
          <a:prstGeom prst="rect">
            <a:avLst/>
          </a:prstGeom>
          <a:noFill/>
        </p:spPr>
        <p:txBody>
          <a:bodyPr wrap="square" rtlCol="0">
            <a:spAutoFit/>
          </a:bodyPr>
          <a:lstStyle/>
          <a:p>
            <a:r>
              <a:rPr kumimoji="1" lang="zh-TW" altLang="en-US" sz="2000" b="1" dirty="0">
                <a:latin typeface="微軟正黑體" panose="020B0604030504040204" pitchFamily="34" charset="-120"/>
                <a:ea typeface="微軟正黑體" panose="020B0604030504040204" pitchFamily="34" charset="-120"/>
              </a:rPr>
              <a:t>為理財顧問服務的主力軍</a:t>
            </a:r>
          </a:p>
        </p:txBody>
      </p:sp>
      <p:pic>
        <p:nvPicPr>
          <p:cNvPr id="8" name="圖形 28" descr="VideoCamera">
            <a:hlinkClick r:id="rId4"/>
            <a:extLst>
              <a:ext uri="{FF2B5EF4-FFF2-40B4-BE49-F238E27FC236}">
                <a16:creationId xmlns:a16="http://schemas.microsoft.com/office/drawing/2014/main" id="{21B0BB61-4018-604F-A7E3-38554FAB5C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61339" y="251022"/>
            <a:ext cx="538948" cy="538948"/>
          </a:xfrm>
          <a:prstGeom prst="rect">
            <a:avLst/>
          </a:prstGeom>
        </p:spPr>
      </p:pic>
      <p:sp>
        <p:nvSpPr>
          <p:cNvPr id="2" name="矩形 1"/>
          <p:cNvSpPr/>
          <p:nvPr/>
        </p:nvSpPr>
        <p:spPr>
          <a:xfrm>
            <a:off x="445443" y="2083474"/>
            <a:ext cx="8774284" cy="738664"/>
          </a:xfrm>
          <a:prstGeom prst="rect">
            <a:avLst/>
          </a:prstGeom>
          <a:solidFill>
            <a:schemeClr val="bg2">
              <a:lumMod val="20000"/>
              <a:lumOff val="80000"/>
            </a:schemeClr>
          </a:solidFill>
        </p:spPr>
        <p:txBody>
          <a:bodyPr wrap="square">
            <a:spAutoFit/>
          </a:bodyPr>
          <a:lstStyle/>
          <a:p>
            <a:pPr marL="285750" indent="-285750" algn="l">
              <a:buFont typeface="Wingdings" pitchFamily="2" charset="2"/>
              <a:buChar char="l"/>
            </a:pPr>
            <a:r>
              <a:rPr lang="en-US" altLang="zh-TW" dirty="0" err="1">
                <a:latin typeface="微軟正黑體" panose="020B0604030504040204" pitchFamily="34" charset="-120"/>
                <a:ea typeface="微軟正黑體" panose="020B0604030504040204" pitchFamily="34" charset="-120"/>
              </a:rPr>
              <a:t>Addepar</a:t>
            </a:r>
            <a:r>
              <a:rPr lang="zh-CN" altLang="en-US" dirty="0">
                <a:latin typeface="微軟正黑體" panose="020B0604030504040204" pitchFamily="34" charset="-120"/>
                <a:ea typeface="微軟正黑體" panose="020B0604030504040204" pitchFamily="34" charset="-120"/>
              </a:rPr>
              <a:t>協助</a:t>
            </a:r>
            <a:r>
              <a:rPr lang="zh-TW" altLang="en-US" dirty="0">
                <a:latin typeface="微軟正黑體" panose="020B0604030504040204" pitchFamily="34" charset="-120"/>
                <a:ea typeface="微軟正黑體" panose="020B0604030504040204" pitchFamily="34" charset="-120"/>
              </a:rPr>
              <a:t>財富管理公司全面了解其客戶的資產構成情況</a:t>
            </a:r>
            <a:r>
              <a:rPr lang="zh-TW" altLang="en-US" dirty="0"/>
              <a:t>，做出更</a:t>
            </a:r>
            <a:r>
              <a:rPr lang="zh-CN" altLang="en-US" dirty="0"/>
              <a:t>快速、科學化</a:t>
            </a:r>
            <a:r>
              <a:rPr lang="zh-TW" altLang="en-US" dirty="0"/>
              <a:t>的資產配置建議 </a:t>
            </a:r>
            <a:endParaRPr lang="en-US" altLang="zh-TW" dirty="0">
              <a:latin typeface="微軟正黑體" panose="020B0604030504040204" pitchFamily="34" charset="-120"/>
              <a:ea typeface="微軟正黑體" panose="020B0604030504040204" pitchFamily="34" charset="-120"/>
            </a:endParaRPr>
          </a:p>
          <a:p>
            <a:pPr marL="285750" indent="-285750" algn="l">
              <a:buFont typeface="Wingdings" pitchFamily="2" charset="2"/>
              <a:buChar char="l"/>
            </a:pPr>
            <a:r>
              <a:rPr lang="zh-TW" altLang="en-US" dirty="0">
                <a:latin typeface="微軟正黑體" panose="020B0604030504040204" pitchFamily="34" charset="-120"/>
                <a:ea typeface="微軟正黑體" panose="020B0604030504040204" pitchFamily="34" charset="-120"/>
              </a:rPr>
              <a:t>不同於</a:t>
            </a:r>
            <a:r>
              <a:rPr lang="en-US" altLang="zh-TW" dirty="0">
                <a:latin typeface="微軟正黑體" panose="020B0604030504040204" pitchFamily="34" charset="-120"/>
                <a:ea typeface="微軟正黑體" panose="020B0604030504040204" pitchFamily="34" charset="-120"/>
              </a:rPr>
              <a:t>Acorns</a:t>
            </a:r>
            <a:r>
              <a:rPr lang="zh-TW" altLang="en-US" dirty="0">
                <a:latin typeface="微軟正黑體" panose="020B0604030504040204" pitchFamily="34" charset="-120"/>
                <a:ea typeface="微軟正黑體" panose="020B0604030504040204" pitchFamily="34" charset="-120"/>
              </a:rPr>
              <a:t>針對小規模投資者的策略，</a:t>
            </a:r>
            <a:r>
              <a:rPr lang="en-US" altLang="zh-TW" dirty="0" err="1">
                <a:latin typeface="微軟正黑體" panose="020B0604030504040204" pitchFamily="34" charset="-120"/>
                <a:ea typeface="微軟正黑體" panose="020B0604030504040204" pitchFamily="34" charset="-120"/>
              </a:rPr>
              <a:t>Addepar</a:t>
            </a:r>
            <a:r>
              <a:rPr lang="zh-TW" altLang="en-US" dirty="0">
                <a:latin typeface="微軟正黑體" panose="020B0604030504040204" pitchFamily="34" charset="-120"/>
                <a:ea typeface="微軟正黑體" panose="020B0604030504040204" pitchFamily="34" charset="-120"/>
              </a:rPr>
              <a:t>的切入點為</a:t>
            </a:r>
            <a:r>
              <a:rPr lang="zh-TW" altLang="en-US" dirty="0">
                <a:solidFill>
                  <a:srgbClr val="FF0000"/>
                </a:solidFill>
                <a:latin typeface="微軟正黑體" panose="020B0604030504040204" pitchFamily="34" charset="-120"/>
                <a:ea typeface="微軟正黑體" panose="020B0604030504040204" pitchFamily="34" charset="-120"/>
              </a:rPr>
              <a:t>超級富豪、高凈值客戶</a:t>
            </a:r>
            <a:endParaRPr lang="en-US" altLang="zh-TW" dirty="0">
              <a:solidFill>
                <a:srgbClr val="FF0000"/>
              </a:solidFill>
              <a:latin typeface="微軟正黑體" panose="020B0604030504040204" pitchFamily="34" charset="-120"/>
              <a:ea typeface="微軟正黑體" panose="020B0604030504040204" pitchFamily="34" charset="-120"/>
            </a:endParaRPr>
          </a:p>
          <a:p>
            <a:pPr marL="285750" indent="-285750" algn="l">
              <a:buFont typeface="Wingdings" pitchFamily="2" charset="2"/>
              <a:buChar char="l"/>
            </a:pPr>
            <a:r>
              <a:rPr lang="zh-TW" altLang="en-US" dirty="0">
                <a:latin typeface="微軟正黑體" panose="020B0604030504040204" pitchFamily="34" charset="-120"/>
                <a:ea typeface="微軟正黑體" panose="020B0604030504040204" pitchFamily="34" charset="-120"/>
              </a:rPr>
              <a:t>在客戶授權情況下，將多個帳戶的訊息匯集到一處進行資產的</a:t>
            </a:r>
            <a:r>
              <a:rPr lang="zh-TW" altLang="en-US" dirty="0">
                <a:solidFill>
                  <a:srgbClr val="FF0000"/>
                </a:solidFill>
                <a:latin typeface="微軟正黑體" panose="020B0604030504040204" pitchFamily="34" charset="-120"/>
                <a:ea typeface="微軟正黑體" panose="020B0604030504040204" pitchFamily="34" charset="-120"/>
              </a:rPr>
              <a:t>集成匯報和分析</a:t>
            </a:r>
            <a:r>
              <a:rPr lang="zh-TW" altLang="en-US" dirty="0">
                <a:latin typeface="微軟正黑體" panose="020B0604030504040204" pitchFamily="34" charset="-120"/>
                <a:ea typeface="微軟正黑體" panose="020B0604030504040204" pitchFamily="34" charset="-120"/>
              </a:rPr>
              <a:t>，並提供</a:t>
            </a:r>
            <a:r>
              <a:rPr lang="zh-TW" altLang="en-US" dirty="0">
                <a:solidFill>
                  <a:srgbClr val="FF0000"/>
                </a:solidFill>
                <a:latin typeface="微軟正黑體" panose="020B0604030504040204" pitchFamily="34" charset="-120"/>
                <a:ea typeface="微軟正黑體" panose="020B0604030504040204" pitchFamily="34" charset="-120"/>
              </a:rPr>
              <a:t>客製化報告</a:t>
            </a:r>
            <a:endParaRPr lang="en-US" altLang="zh-TW" dirty="0">
              <a:solidFill>
                <a:srgbClr val="FF0000"/>
              </a:solidFill>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F8B598FD-2B1E-1146-B1A6-7A3787749F10}"/>
              </a:ext>
            </a:extLst>
          </p:cNvPr>
          <p:cNvGrpSpPr/>
          <p:nvPr/>
        </p:nvGrpSpPr>
        <p:grpSpPr>
          <a:xfrm>
            <a:off x="420756" y="1187024"/>
            <a:ext cx="8998555" cy="738664"/>
            <a:chOff x="809764" y="1009133"/>
            <a:chExt cx="8702536" cy="738664"/>
          </a:xfrm>
        </p:grpSpPr>
        <p:sp>
          <p:nvSpPr>
            <p:cNvPr id="10" name="文字方塊 9">
              <a:extLst>
                <a:ext uri="{FF2B5EF4-FFF2-40B4-BE49-F238E27FC236}">
                  <a16:creationId xmlns:a16="http://schemas.microsoft.com/office/drawing/2014/main" id="{8F34A0A5-327D-094B-A9DB-A0A2544349D0}"/>
                </a:ext>
              </a:extLst>
            </p:cNvPr>
            <p:cNvSpPr txBox="1"/>
            <p:nvPr/>
          </p:nvSpPr>
          <p:spPr>
            <a:xfrm>
              <a:off x="809764" y="1174023"/>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11" name="文字方塊 10">
              <a:extLst>
                <a:ext uri="{FF2B5EF4-FFF2-40B4-BE49-F238E27FC236}">
                  <a16:creationId xmlns:a16="http://schemas.microsoft.com/office/drawing/2014/main" id="{4BB519F2-2C30-CD48-92B6-CCDE94231930}"/>
                </a:ext>
              </a:extLst>
            </p:cNvPr>
            <p:cNvSpPr txBox="1"/>
            <p:nvPr/>
          </p:nvSpPr>
          <p:spPr>
            <a:xfrm>
              <a:off x="2465764" y="1009133"/>
              <a:ext cx="7046536" cy="738664"/>
            </a:xfrm>
            <a:prstGeom prst="rect">
              <a:avLst/>
            </a:prstGeom>
            <a:noFill/>
          </p:spPr>
          <p:txBody>
            <a:bodyPr wrap="square" rtlCol="0">
              <a:spAutoFit/>
            </a:bodyPr>
            <a:lstStyle/>
            <a:p>
              <a:pPr marL="180975" indent="-180975" algn="l">
                <a:buFont typeface="+mj-lt"/>
                <a:buAutoNum type="arabicPeriod"/>
              </a:pPr>
              <a:r>
                <a:rPr kumimoji="1" lang="zh-TW" altLang="en-US" dirty="0">
                  <a:latin typeface="微軟正黑體" panose="020B0604030504040204" pitchFamily="34" charset="-120"/>
                  <a:ea typeface="微軟正黑體" panose="020B0604030504040204" pitchFamily="34" charset="-120"/>
                </a:rPr>
                <a:t>富豪通常將資產配置於多個銀行及帳戶中，且分散於世界各地，難以詳細掌握總資產</a:t>
              </a:r>
              <a:endParaRPr kumimoji="1" lang="en-US" altLang="zh-TW" dirty="0">
                <a:latin typeface="微軟正黑體" panose="020B0604030504040204" pitchFamily="34" charset="-120"/>
                <a:ea typeface="微軟正黑體" panose="020B0604030504040204" pitchFamily="34" charset="-120"/>
              </a:endParaRPr>
            </a:p>
            <a:p>
              <a:pPr marL="180975" indent="-180975" algn="l">
                <a:buFont typeface="+mj-lt"/>
                <a:buAutoNum type="arabicPeriod"/>
              </a:pPr>
              <a:r>
                <a:rPr kumimoji="1" lang="zh-TW" altLang="en-US" dirty="0">
                  <a:latin typeface="微軟正黑體" panose="020B0604030504040204" pitchFamily="34" charset="-120"/>
                  <a:ea typeface="微軟正黑體" panose="020B0604030504040204" pitchFamily="34" charset="-120"/>
                </a:rPr>
                <a:t>投資顧問</a:t>
              </a:r>
              <a:r>
                <a:rPr kumimoji="1" lang="zh-CN" altLang="en-US" dirty="0">
                  <a:latin typeface="微軟正黑體" panose="020B0604030504040204" pitchFamily="34" charset="-120"/>
                  <a:ea typeface="微軟正黑體" panose="020B0604030504040204" pitchFamily="34" charset="-120"/>
                </a:rPr>
                <a:t>用 </a:t>
              </a:r>
              <a:r>
                <a:rPr kumimoji="1" lang="en-US" altLang="zh-CN" dirty="0">
                  <a:latin typeface="微軟正黑體" panose="020B0604030504040204" pitchFamily="34" charset="-120"/>
                  <a:ea typeface="微軟正黑體" panose="020B0604030504040204" pitchFamily="34" charset="-120"/>
                </a:rPr>
                <a:t>EXCEL</a:t>
              </a:r>
              <a:r>
                <a:rPr kumimoji="1" lang="zh-TW" altLang="en-US" dirty="0">
                  <a:latin typeface="微軟正黑體" panose="020B0604030504040204" pitchFamily="34" charset="-120"/>
                  <a:ea typeface="微軟正黑體" panose="020B0604030504040204" pitchFamily="34" charset="-120"/>
                </a:rPr>
                <a:t>為客戶評估</a:t>
              </a:r>
              <a:r>
                <a:rPr kumimoji="1" lang="zh-CN" altLang="en-US" dirty="0">
                  <a:latin typeface="微軟正黑體" panose="020B0604030504040204" pitchFamily="34" charset="-120"/>
                  <a:ea typeface="微軟正黑體" panose="020B0604030504040204" pitchFamily="34" charset="-120"/>
                </a:rPr>
                <a:t>做</a:t>
              </a:r>
              <a:r>
                <a:rPr kumimoji="1" lang="zh-TW" altLang="en-US" dirty="0">
                  <a:latin typeface="微軟正黑體" panose="020B0604030504040204" pitchFamily="34" charset="-120"/>
                  <a:ea typeface="微軟正黑體" panose="020B0604030504040204" pitchFamily="34" charset="-120"/>
                </a:rPr>
                <a:t>投資理財</a:t>
              </a:r>
              <a:r>
                <a:rPr kumimoji="1" lang="zh-CN" altLang="en-US" dirty="0">
                  <a:latin typeface="微軟正黑體" panose="020B0604030504040204" pitchFamily="34" charset="-120"/>
                  <a:ea typeface="微軟正黑體" panose="020B0604030504040204" pitchFamily="34" charset="-120"/>
                </a:rPr>
                <a:t>，</a:t>
              </a:r>
              <a:r>
                <a:rPr kumimoji="1" lang="zh-TW" altLang="en-US" dirty="0">
                  <a:latin typeface="微軟正黑體" panose="020B0604030504040204" pitchFamily="34" charset="-120"/>
                  <a:ea typeface="微軟正黑體" panose="020B0604030504040204" pitchFamily="34" charset="-120"/>
                </a:rPr>
                <a:t>無法即時顯示市場變動</a:t>
              </a:r>
              <a:endParaRPr kumimoji="1" lang="en-US" altLang="zh-TW" dirty="0">
                <a:latin typeface="微軟正黑體" panose="020B0604030504040204" pitchFamily="34" charset="-120"/>
                <a:ea typeface="微軟正黑體" panose="020B0604030504040204" pitchFamily="34" charset="-120"/>
              </a:endParaRPr>
            </a:p>
            <a:p>
              <a:pPr marL="180975" indent="-180975" algn="l">
                <a:buFont typeface="+mj-lt"/>
                <a:buAutoNum type="arabicPeriod"/>
              </a:pPr>
              <a:r>
                <a:rPr kumimoji="1" lang="zh-CN" altLang="en-US" dirty="0">
                  <a:latin typeface="微軟正黑體" panose="020B0604030504040204" pitchFamily="34" charset="-120"/>
                  <a:ea typeface="微軟正黑體" panose="020B0604030504040204" pitchFamily="34" charset="-120"/>
                </a:rPr>
                <a:t>花費許多時間製作客製化資產配置建議書</a:t>
              </a:r>
              <a:endParaRPr kumimoji="1" lang="zh-TW" altLang="en-US" dirty="0">
                <a:latin typeface="微軟正黑體" panose="020B0604030504040204" pitchFamily="34" charset="-120"/>
                <a:ea typeface="微軟正黑體" panose="020B0604030504040204" pitchFamily="34" charset="-120"/>
              </a:endParaRPr>
            </a:p>
          </p:txBody>
        </p:sp>
      </p:grpSp>
      <p:pic>
        <p:nvPicPr>
          <p:cNvPr id="39938" name="Picture 2" descr="ãaddeparãçåçæå°çµ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993814" y="-872955"/>
            <a:ext cx="5667221" cy="3187813"/>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B247C47-116F-2645-AB68-1C9DD599D1C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3894" y="4880383"/>
            <a:ext cx="4385664" cy="2463946"/>
          </a:xfrm>
          <a:prstGeom prst="rect">
            <a:avLst/>
          </a:prstGeom>
        </p:spPr>
      </p:pic>
      <p:pic>
        <p:nvPicPr>
          <p:cNvPr id="15" name="圖片 14">
            <a:extLst>
              <a:ext uri="{FF2B5EF4-FFF2-40B4-BE49-F238E27FC236}">
                <a16:creationId xmlns:a16="http://schemas.microsoft.com/office/drawing/2014/main" id="{5981F3A8-AC37-784A-906A-15A87FA4FB0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990921" y="2478763"/>
            <a:ext cx="3995920" cy="2237715"/>
          </a:xfrm>
          <a:prstGeom prst="rect">
            <a:avLst/>
          </a:prstGeom>
        </p:spPr>
      </p:pic>
      <p:pic>
        <p:nvPicPr>
          <p:cNvPr id="16" name="圖片 15">
            <a:extLst>
              <a:ext uri="{FF2B5EF4-FFF2-40B4-BE49-F238E27FC236}">
                <a16:creationId xmlns:a16="http://schemas.microsoft.com/office/drawing/2014/main" id="{AAFA2887-C396-6D4B-9695-728E708FBC9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11540" y="1556225"/>
            <a:ext cx="3394623" cy="1845077"/>
          </a:xfrm>
          <a:prstGeom prst="rect">
            <a:avLst/>
          </a:prstGeom>
        </p:spPr>
      </p:pic>
      <p:pic>
        <p:nvPicPr>
          <p:cNvPr id="17" name="圖片 16">
            <a:extLst>
              <a:ext uri="{FF2B5EF4-FFF2-40B4-BE49-F238E27FC236}">
                <a16:creationId xmlns:a16="http://schemas.microsoft.com/office/drawing/2014/main" id="{A0C56963-29F7-7548-88AC-886319D8982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605532" y="-438007"/>
            <a:ext cx="2511250" cy="1925516"/>
          </a:xfrm>
          <a:prstGeom prst="rect">
            <a:avLst/>
          </a:prstGeom>
        </p:spPr>
      </p:pic>
      <p:pic>
        <p:nvPicPr>
          <p:cNvPr id="19" name="圖片 18">
            <a:extLst>
              <a:ext uri="{FF2B5EF4-FFF2-40B4-BE49-F238E27FC236}">
                <a16:creationId xmlns:a16="http://schemas.microsoft.com/office/drawing/2014/main" id="{DF19264C-9119-434E-BEFF-B90B4206584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605262" y="3577141"/>
            <a:ext cx="3431500" cy="1754597"/>
          </a:xfrm>
          <a:prstGeom prst="rect">
            <a:avLst/>
          </a:prstGeom>
        </p:spPr>
      </p:pic>
      <p:grpSp>
        <p:nvGrpSpPr>
          <p:cNvPr id="21" name="群組 20">
            <a:extLst>
              <a:ext uri="{FF2B5EF4-FFF2-40B4-BE49-F238E27FC236}">
                <a16:creationId xmlns:a16="http://schemas.microsoft.com/office/drawing/2014/main" id="{225AAEEC-13DA-3440-B12A-454973C581EF}"/>
              </a:ext>
            </a:extLst>
          </p:cNvPr>
          <p:cNvGrpSpPr/>
          <p:nvPr/>
        </p:nvGrpSpPr>
        <p:grpSpPr>
          <a:xfrm>
            <a:off x="1065332" y="2939696"/>
            <a:ext cx="7901917" cy="3454516"/>
            <a:chOff x="420756" y="2939696"/>
            <a:chExt cx="7901917" cy="3454516"/>
          </a:xfrm>
        </p:grpSpPr>
        <p:pic>
          <p:nvPicPr>
            <p:cNvPr id="18" name="圖片 17">
              <a:extLst>
                <a:ext uri="{FF2B5EF4-FFF2-40B4-BE49-F238E27FC236}">
                  <a16:creationId xmlns:a16="http://schemas.microsoft.com/office/drawing/2014/main" id="{97E55B6E-02BE-274E-ADDC-67A17C3E6D48}"/>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20756" y="2939696"/>
              <a:ext cx="6976221" cy="3454516"/>
            </a:xfrm>
            <a:prstGeom prst="rect">
              <a:avLst/>
            </a:prstGeom>
          </p:spPr>
        </p:pic>
        <p:sp>
          <p:nvSpPr>
            <p:cNvPr id="20" name="文字方塊 19">
              <a:extLst>
                <a:ext uri="{FF2B5EF4-FFF2-40B4-BE49-F238E27FC236}">
                  <a16:creationId xmlns:a16="http://schemas.microsoft.com/office/drawing/2014/main" id="{6D1EBBB0-7549-2948-BCCF-BF96F5F34211}"/>
                </a:ext>
              </a:extLst>
            </p:cNvPr>
            <p:cNvSpPr txBox="1"/>
            <p:nvPr/>
          </p:nvSpPr>
          <p:spPr>
            <a:xfrm>
              <a:off x="5518715" y="3151194"/>
              <a:ext cx="1282328" cy="307777"/>
            </a:xfrm>
            <a:prstGeom prst="rect">
              <a:avLst/>
            </a:prstGeom>
            <a:noFill/>
          </p:spPr>
          <p:txBody>
            <a:bodyPr wrap="square" rtlCol="0">
              <a:spAutoFit/>
            </a:bodyPr>
            <a:lstStyle/>
            <a:p>
              <a:r>
                <a:rPr kumimoji="1" lang="zh-TW" altLang="en-US" dirty="0">
                  <a:latin typeface="+mn-lt"/>
                </a:rPr>
                <a:t>市場資訊整合</a:t>
              </a:r>
            </a:p>
          </p:txBody>
        </p:sp>
        <p:sp>
          <p:nvSpPr>
            <p:cNvPr id="22" name="文字方塊 21">
              <a:extLst>
                <a:ext uri="{FF2B5EF4-FFF2-40B4-BE49-F238E27FC236}">
                  <a16:creationId xmlns:a16="http://schemas.microsoft.com/office/drawing/2014/main" id="{2CB181CC-9F76-914B-AB2E-C6398CB68152}"/>
                </a:ext>
              </a:extLst>
            </p:cNvPr>
            <p:cNvSpPr txBox="1"/>
            <p:nvPr/>
          </p:nvSpPr>
          <p:spPr>
            <a:xfrm>
              <a:off x="7040345" y="3964525"/>
              <a:ext cx="1282328" cy="307777"/>
            </a:xfrm>
            <a:prstGeom prst="rect">
              <a:avLst/>
            </a:prstGeom>
            <a:noFill/>
          </p:spPr>
          <p:txBody>
            <a:bodyPr wrap="square" rtlCol="0">
              <a:spAutoFit/>
            </a:bodyPr>
            <a:lstStyle/>
            <a:p>
              <a:r>
                <a:rPr kumimoji="1" lang="zh-TW" altLang="en-US" dirty="0"/>
                <a:t>客戶資產匯總</a:t>
              </a:r>
              <a:endParaRPr kumimoji="1" lang="zh-TW" altLang="en-US" dirty="0">
                <a:latin typeface="+mn-lt"/>
              </a:endParaRPr>
            </a:p>
          </p:txBody>
        </p:sp>
        <p:sp>
          <p:nvSpPr>
            <p:cNvPr id="23" name="文字方塊 22">
              <a:extLst>
                <a:ext uri="{FF2B5EF4-FFF2-40B4-BE49-F238E27FC236}">
                  <a16:creationId xmlns:a16="http://schemas.microsoft.com/office/drawing/2014/main" id="{A67C1D65-FADC-C44E-A70F-4CCF630AB422}"/>
                </a:ext>
              </a:extLst>
            </p:cNvPr>
            <p:cNvSpPr txBox="1"/>
            <p:nvPr/>
          </p:nvSpPr>
          <p:spPr>
            <a:xfrm>
              <a:off x="5970042" y="5023961"/>
              <a:ext cx="1282328" cy="307777"/>
            </a:xfrm>
            <a:prstGeom prst="rect">
              <a:avLst/>
            </a:prstGeom>
            <a:noFill/>
          </p:spPr>
          <p:txBody>
            <a:bodyPr wrap="square" rtlCol="0">
              <a:spAutoFit/>
            </a:bodyPr>
            <a:lstStyle/>
            <a:p>
              <a:r>
                <a:rPr kumimoji="1" lang="zh-TW" altLang="en-US" dirty="0">
                  <a:latin typeface="+mn-lt"/>
                </a:rPr>
                <a:t>集成分析</a:t>
              </a:r>
            </a:p>
          </p:txBody>
        </p:sp>
        <p:sp>
          <p:nvSpPr>
            <p:cNvPr id="24" name="文字方塊 23">
              <a:extLst>
                <a:ext uri="{FF2B5EF4-FFF2-40B4-BE49-F238E27FC236}">
                  <a16:creationId xmlns:a16="http://schemas.microsoft.com/office/drawing/2014/main" id="{C07A79B6-4694-AC40-94F2-66B0537B3806}"/>
                </a:ext>
              </a:extLst>
            </p:cNvPr>
            <p:cNvSpPr txBox="1"/>
            <p:nvPr/>
          </p:nvSpPr>
          <p:spPr>
            <a:xfrm>
              <a:off x="5403828" y="5804579"/>
              <a:ext cx="1282328" cy="307777"/>
            </a:xfrm>
            <a:prstGeom prst="rect">
              <a:avLst/>
            </a:prstGeom>
            <a:noFill/>
          </p:spPr>
          <p:txBody>
            <a:bodyPr wrap="square" rtlCol="0">
              <a:spAutoFit/>
            </a:bodyPr>
            <a:lstStyle/>
            <a:p>
              <a:r>
                <a:rPr kumimoji="1" lang="zh-TW" altLang="en-US" dirty="0"/>
                <a:t>客製報告</a:t>
              </a:r>
              <a:endParaRPr kumimoji="1" lang="zh-TW" altLang="en-US" dirty="0">
                <a:latin typeface="+mn-lt"/>
              </a:endParaRPr>
            </a:p>
          </p:txBody>
        </p:sp>
      </p:grpSp>
    </p:spTree>
    <p:extLst>
      <p:ext uri="{BB962C8B-B14F-4D97-AF65-F5344CB8AC3E}">
        <p14:creationId xmlns:p14="http://schemas.microsoft.com/office/powerpoint/2010/main" val="181008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EE7674D-05EC-9644-94AB-88B952698B21}"/>
              </a:ext>
            </a:extLst>
          </p:cNvPr>
          <p:cNvSpPr/>
          <p:nvPr/>
        </p:nvSpPr>
        <p:spPr>
          <a:xfrm>
            <a:off x="10419498" y="870665"/>
            <a:ext cx="4953000" cy="3108543"/>
          </a:xfrm>
          <a:prstGeom prst="rect">
            <a:avLst/>
          </a:prstGeom>
        </p:spPr>
        <p:txBody>
          <a:bodyPr>
            <a:spAutoFit/>
          </a:bodyPr>
          <a:lstStyle/>
          <a:p>
            <a:pPr algn="l"/>
            <a:r>
              <a:rPr lang="zh-TW" altLang="en-US" dirty="0">
                <a:solidFill>
                  <a:srgbClr val="585858"/>
                </a:solidFill>
                <a:latin typeface="微軟正黑體" panose="020B0604030504040204" pitchFamily="34" charset="-120"/>
                <a:ea typeface="微軟正黑體" panose="020B0604030504040204" pitchFamily="34" charset="-120"/>
              </a:rPr>
              <a:t>是一個通過</a:t>
            </a:r>
            <a:r>
              <a:rPr lang="en" altLang="zh-TW" dirty="0">
                <a:solidFill>
                  <a:srgbClr val="585858"/>
                </a:solidFill>
                <a:latin typeface="微軟正黑體" panose="020B0604030504040204" pitchFamily="34" charset="-120"/>
                <a:ea typeface="微軟正黑體" panose="020B0604030504040204" pitchFamily="34" charset="-120"/>
              </a:rPr>
              <a:t>AI</a:t>
            </a:r>
            <a:r>
              <a:rPr lang="zh-TW" altLang="en-US" dirty="0">
                <a:solidFill>
                  <a:srgbClr val="585858"/>
                </a:solidFill>
                <a:latin typeface="微軟正黑體" panose="020B0604030504040204" pitchFamily="34" charset="-120"/>
                <a:ea typeface="微軟正黑體" panose="020B0604030504040204" pitchFamily="34" charset="-120"/>
              </a:rPr>
              <a:t>來驗證身分及身分證件的公司，使用機器學習技術驗證用戶的身分證件，並將其與面部生物識別技術進行比較，然後可以將身分與國際信用和關注數據庫進行交叉參考，目前</a:t>
            </a:r>
            <a:r>
              <a:rPr lang="en" altLang="zh-TW" dirty="0" err="1">
                <a:solidFill>
                  <a:srgbClr val="585858"/>
                </a:solidFill>
                <a:latin typeface="微軟正黑體" panose="020B0604030504040204" pitchFamily="34" charset="-120"/>
                <a:ea typeface="微軟正黑體" panose="020B0604030504040204" pitchFamily="34" charset="-120"/>
              </a:rPr>
              <a:t>Onfido</a:t>
            </a:r>
            <a:r>
              <a:rPr lang="zh-TW" altLang="en-US" dirty="0">
                <a:solidFill>
                  <a:srgbClr val="585858"/>
                </a:solidFill>
                <a:latin typeface="微軟正黑體" panose="020B0604030504040204" pitchFamily="34" charset="-120"/>
                <a:ea typeface="微軟正黑體" panose="020B0604030504040204" pitchFamily="34" charset="-120"/>
              </a:rPr>
              <a:t>可以識別</a:t>
            </a:r>
            <a:r>
              <a:rPr lang="en-US" altLang="zh-TW" dirty="0">
                <a:solidFill>
                  <a:srgbClr val="585858"/>
                </a:solidFill>
                <a:latin typeface="微軟正黑體" panose="020B0604030504040204" pitchFamily="34" charset="-120"/>
                <a:ea typeface="微軟正黑體" panose="020B0604030504040204" pitchFamily="34" charset="-120"/>
              </a:rPr>
              <a:t>600</a:t>
            </a:r>
            <a:r>
              <a:rPr lang="zh-TW" altLang="en-US" dirty="0">
                <a:solidFill>
                  <a:srgbClr val="585858"/>
                </a:solidFill>
                <a:latin typeface="微軟正黑體" panose="020B0604030504040204" pitchFamily="34" charset="-120"/>
                <a:ea typeface="微軟正黑體" panose="020B0604030504040204" pitchFamily="34" charset="-120"/>
              </a:rPr>
              <a:t>種格式，從幾十個國家的駕照、護照、身分證以及手機上的自拍照片。</a:t>
            </a:r>
          </a:p>
          <a:p>
            <a:pPr algn="l"/>
            <a:r>
              <a:rPr lang="en" altLang="zh-TW" dirty="0" err="1">
                <a:solidFill>
                  <a:srgbClr val="585858"/>
                </a:solidFill>
                <a:latin typeface="微軟正黑體" panose="020B0604030504040204" pitchFamily="34" charset="-120"/>
                <a:ea typeface="微軟正黑體" panose="020B0604030504040204" pitchFamily="34" charset="-120"/>
              </a:rPr>
              <a:t>Onfido</a:t>
            </a:r>
            <a:r>
              <a:rPr lang="zh-TW" altLang="en-US" dirty="0">
                <a:solidFill>
                  <a:srgbClr val="585858"/>
                </a:solidFill>
                <a:latin typeface="微軟正黑體" panose="020B0604030504040204" pitchFamily="34" charset="-120"/>
                <a:ea typeface="微軟正黑體" panose="020B0604030504040204" pitchFamily="34" charset="-120"/>
              </a:rPr>
              <a:t>透過其在線平台提供多種類型的身分驗證和背景調查，現今幾乎每個人都擁有一台帶有內置攝像頭的智能手機，</a:t>
            </a:r>
            <a:r>
              <a:rPr lang="en" altLang="zh-TW" dirty="0" err="1">
                <a:solidFill>
                  <a:srgbClr val="585858"/>
                </a:solidFill>
                <a:latin typeface="微軟正黑體" panose="020B0604030504040204" pitchFamily="34" charset="-120"/>
                <a:ea typeface="微軟正黑體" panose="020B0604030504040204" pitchFamily="34" charset="-120"/>
              </a:rPr>
              <a:t>Onfido</a:t>
            </a:r>
            <a:r>
              <a:rPr lang="zh-TW" altLang="en-US" dirty="0">
                <a:solidFill>
                  <a:srgbClr val="585858"/>
                </a:solidFill>
                <a:latin typeface="微軟正黑體" panose="020B0604030504040204" pitchFamily="34" charset="-120"/>
                <a:ea typeface="微軟正黑體" panose="020B0604030504040204" pitchFamily="34" charset="-120"/>
              </a:rPr>
              <a:t>可以使用它來比較和交叉引用一個人的面部生物識別技術與他們的身分證件，例如： 身分證、駕駛執照。然後可以根據全球數據庫檢查此人的身分，以確定是否有任何問題。它使用手動和自動機器學習技術，包括光學字符識別和人臉檢測，來驗證申請人的護照或身分證以防止欺詐行為。</a:t>
            </a:r>
            <a:r>
              <a:rPr lang="en" altLang="zh-TW" dirty="0" err="1">
                <a:solidFill>
                  <a:srgbClr val="585858"/>
                </a:solidFill>
                <a:latin typeface="微軟正黑體" panose="020B0604030504040204" pitchFamily="34" charset="-120"/>
                <a:ea typeface="微軟正黑體" panose="020B0604030504040204" pitchFamily="34" charset="-120"/>
              </a:rPr>
              <a:t>Onfido</a:t>
            </a:r>
            <a:r>
              <a:rPr lang="zh-TW" altLang="en-US" dirty="0">
                <a:solidFill>
                  <a:srgbClr val="585858"/>
                </a:solidFill>
                <a:latin typeface="微軟正黑體" panose="020B0604030504040204" pitchFamily="34" charset="-120"/>
                <a:ea typeface="微軟正黑體" panose="020B0604030504040204" pitchFamily="34" charset="-120"/>
              </a:rPr>
              <a:t>也有權利工作、</a:t>
            </a:r>
            <a:r>
              <a:rPr lang="en" altLang="zh-TW" dirty="0">
                <a:solidFill>
                  <a:srgbClr val="585858"/>
                </a:solidFill>
                <a:latin typeface="微軟正黑體" panose="020B0604030504040204" pitchFamily="34" charset="-120"/>
                <a:ea typeface="微軟正黑體" panose="020B0604030504040204" pitchFamily="34" charset="-120"/>
              </a:rPr>
              <a:t>PEP </a:t>
            </a:r>
            <a:r>
              <a:rPr lang="zh-TW" altLang="en-US" dirty="0">
                <a:solidFill>
                  <a:srgbClr val="585858"/>
                </a:solidFill>
                <a:latin typeface="微軟正黑體" panose="020B0604030504040204" pitchFamily="34" charset="-120"/>
                <a:ea typeface="微軟正黑體" panose="020B0604030504040204" pitchFamily="34" charset="-120"/>
              </a:rPr>
              <a:t>制裁、犯罪歷史以及使用多個數據源頭的教育和就業驗證檢查。</a:t>
            </a:r>
            <a:endParaRPr lang="zh-TW" altLang="en-US" b="0" i="0" dirty="0">
              <a:solidFill>
                <a:srgbClr val="585858"/>
              </a:solidFill>
              <a:effectLst/>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7CC0494A-81E9-7C48-A905-FB431E90B8C7}"/>
              </a:ext>
            </a:extLst>
          </p:cNvPr>
          <p:cNvSpPr/>
          <p:nvPr/>
        </p:nvSpPr>
        <p:spPr>
          <a:xfrm>
            <a:off x="2637413" y="308407"/>
            <a:ext cx="1980030" cy="400110"/>
          </a:xfrm>
          <a:prstGeom prst="rect">
            <a:avLst/>
          </a:prstGeom>
        </p:spPr>
        <p:txBody>
          <a:bodyPr wrap="none">
            <a:spAutoFit/>
          </a:bodyPr>
          <a:lstStyle/>
          <a:p>
            <a:r>
              <a:rPr kumimoji="1" lang="zh-TW" altLang="en-US" sz="2000" b="1" dirty="0">
                <a:latin typeface="微軟正黑體" panose="020B0604030504040204" pitchFamily="34" charset="-120"/>
                <a:ea typeface="微軟正黑體" panose="020B0604030504040204" pitchFamily="34" charset="-120"/>
              </a:rPr>
              <a:t>身份驗證把關者</a:t>
            </a:r>
          </a:p>
        </p:txBody>
      </p:sp>
      <p:pic>
        <p:nvPicPr>
          <p:cNvPr id="6" name="圖片 5">
            <a:extLst>
              <a:ext uri="{FF2B5EF4-FFF2-40B4-BE49-F238E27FC236}">
                <a16:creationId xmlns:a16="http://schemas.microsoft.com/office/drawing/2014/main" id="{0F6BBCE6-D151-664F-83AA-B23F9C919B8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66006" y="3513472"/>
            <a:ext cx="1805835" cy="2975970"/>
          </a:xfrm>
          <a:prstGeom prst="rect">
            <a:avLst/>
          </a:prstGeom>
        </p:spPr>
      </p:pic>
      <p:pic>
        <p:nvPicPr>
          <p:cNvPr id="9" name="圖片 8">
            <a:extLst>
              <a:ext uri="{FF2B5EF4-FFF2-40B4-BE49-F238E27FC236}">
                <a16:creationId xmlns:a16="http://schemas.microsoft.com/office/drawing/2014/main" id="{E2C29B8D-1C65-6140-8EB7-34A554F59B3B}"/>
              </a:ext>
            </a:extLst>
          </p:cNvPr>
          <p:cNvPicPr>
            <a:picLocks noChangeAspect="1"/>
          </p:cNvPicPr>
          <p:nvPr/>
        </p:nvPicPr>
        <p:blipFill>
          <a:blip r:embed="rId3"/>
          <a:stretch>
            <a:fillRect/>
          </a:stretch>
        </p:blipFill>
        <p:spPr>
          <a:xfrm>
            <a:off x="546358" y="168734"/>
            <a:ext cx="2057400" cy="647700"/>
          </a:xfrm>
          <a:prstGeom prst="rect">
            <a:avLst/>
          </a:prstGeom>
        </p:spPr>
      </p:pic>
      <p:grpSp>
        <p:nvGrpSpPr>
          <p:cNvPr id="7" name="群組 6"/>
          <p:cNvGrpSpPr/>
          <p:nvPr/>
        </p:nvGrpSpPr>
        <p:grpSpPr>
          <a:xfrm>
            <a:off x="384449" y="2159825"/>
            <a:ext cx="1730851" cy="1353647"/>
            <a:chOff x="506385" y="1414002"/>
            <a:chExt cx="1730851" cy="1353647"/>
          </a:xfrm>
        </p:grpSpPr>
        <p:sp>
          <p:nvSpPr>
            <p:cNvPr id="13" name="Rectangle 4">
              <a:extLst>
                <a:ext uri="{FF2B5EF4-FFF2-40B4-BE49-F238E27FC236}">
                  <a16:creationId xmlns:a16="http://schemas.microsoft.com/office/drawing/2014/main" id="{41D331A9-7DE6-A647-8A5F-43EAB2F826C1}"/>
                </a:ext>
              </a:extLst>
            </p:cNvPr>
            <p:cNvSpPr>
              <a:spLocks noChangeArrowheads="1"/>
            </p:cNvSpPr>
            <p:nvPr/>
          </p:nvSpPr>
          <p:spPr bwMode="gray">
            <a:xfrm>
              <a:off x="506385" y="1414002"/>
              <a:ext cx="1730851" cy="530225"/>
            </a:xfrm>
            <a:prstGeom prst="round2SameRect">
              <a:avLst/>
            </a:prstGeom>
            <a:solidFill>
              <a:srgbClr val="007167"/>
            </a:solidFill>
            <a:ln w="28575" algn="ctr">
              <a:solidFill>
                <a:schemeClr val="accent3"/>
              </a:solidFill>
              <a:miter lim="800000"/>
              <a:headEnd type="none" w="lg" len="lg"/>
              <a:tailEnd type="none" w="lg" len="lg"/>
            </a:ln>
            <a:effectLst>
              <a:outerShdw blurRad="50800" dist="38100" dir="2700000" algn="tl" rotWithShape="0">
                <a:prstClr val="black">
                  <a:alpha val="40000"/>
                </a:prstClr>
              </a:outerShdw>
            </a:effectLst>
          </p:spPr>
          <p:txBody>
            <a:bodyPr tIns="91440" bIns="91440" anchor="ctr"/>
            <a:lstStyle/>
            <a:p>
              <a:r>
                <a:rPr lang="zh-TW" altLang="en-US" sz="1600" b="1" dirty="0">
                  <a:solidFill>
                    <a:schemeClr val="bg1"/>
                  </a:solidFill>
                  <a:latin typeface="微軟正黑體" panose="020B0604030504040204" pitchFamily="34" charset="-120"/>
                  <a:ea typeface="微軟正黑體" panose="020B0604030504040204" pitchFamily="34" charset="-120"/>
                </a:rPr>
                <a:t>身份證件查驗</a:t>
              </a:r>
            </a:p>
          </p:txBody>
        </p:sp>
        <p:sp>
          <p:nvSpPr>
            <p:cNvPr id="14" name="Rectangle 8">
              <a:extLst>
                <a:ext uri="{FF2B5EF4-FFF2-40B4-BE49-F238E27FC236}">
                  <a16:creationId xmlns:a16="http://schemas.microsoft.com/office/drawing/2014/main" id="{6CBFE40F-0D39-A34F-AAA3-EF3685E8C2AB}"/>
                </a:ext>
              </a:extLst>
            </p:cNvPr>
            <p:cNvSpPr>
              <a:spLocks noChangeArrowheads="1"/>
            </p:cNvSpPr>
            <p:nvPr/>
          </p:nvSpPr>
          <p:spPr bwMode="gray">
            <a:xfrm>
              <a:off x="506385" y="1969929"/>
              <a:ext cx="1730851" cy="797720"/>
            </a:xfrm>
            <a:prstGeom prst="rect">
              <a:avLst/>
            </a:prstGeom>
            <a:solidFill>
              <a:schemeClr val="accent1"/>
            </a:solidFill>
            <a:ln w="9525" algn="ctr">
              <a:solidFill>
                <a:schemeClr val="accent1"/>
              </a:solidFill>
              <a:prstDash val="solid"/>
              <a:miter lim="800000"/>
              <a:headEnd type="none" w="lg" len="lg"/>
              <a:tailEnd type="none" w="lg" len="lg"/>
            </a:ln>
            <a:effectLst>
              <a:outerShdw blurRad="50800" dist="38100" dir="2700000" algn="tl" rotWithShape="0">
                <a:prstClr val="black">
                  <a:alpha val="40000"/>
                </a:prstClr>
              </a:outerShdw>
            </a:effectLst>
          </p:spPr>
          <p:txBody>
            <a:bodyPr tIns="91440" bIns="91440" anchor="ctr" anchorCtr="0"/>
            <a:lstStyle/>
            <a:p>
              <a:pPr algn="l"/>
              <a:r>
                <a:rPr lang="zh-TW" altLang="en-US" dirty="0">
                  <a:latin typeface="微軟正黑體" panose="020B0604030504040204" pitchFamily="34" charset="-120"/>
                  <a:ea typeface="微軟正黑體" panose="020B0604030504040204" pitchFamily="34" charset="-120"/>
                </a:rPr>
                <a:t>辨識經過偽造或數字竄改的個人身份證件</a:t>
              </a:r>
              <a:endParaRPr lang="en-US" altLang="zh-CN" dirty="0">
                <a:latin typeface="微軟正黑體" panose="020B0604030504040204" pitchFamily="34" charset="-120"/>
                <a:ea typeface="微軟正黑體" panose="020B0604030504040204" pitchFamily="34" charset="-120"/>
              </a:endParaRPr>
            </a:p>
          </p:txBody>
        </p:sp>
      </p:grpSp>
      <p:grpSp>
        <p:nvGrpSpPr>
          <p:cNvPr id="8" name="群組 7"/>
          <p:cNvGrpSpPr/>
          <p:nvPr/>
        </p:nvGrpSpPr>
        <p:grpSpPr>
          <a:xfrm>
            <a:off x="7778086" y="2091103"/>
            <a:ext cx="1730851" cy="1338502"/>
            <a:chOff x="2427178" y="1591072"/>
            <a:chExt cx="1730851" cy="1338502"/>
          </a:xfrm>
        </p:grpSpPr>
        <p:sp>
          <p:nvSpPr>
            <p:cNvPr id="15" name="Rectangle 4">
              <a:extLst>
                <a:ext uri="{FF2B5EF4-FFF2-40B4-BE49-F238E27FC236}">
                  <a16:creationId xmlns:a16="http://schemas.microsoft.com/office/drawing/2014/main" id="{41D331A9-7DE6-A647-8A5F-43EAB2F826C1}"/>
                </a:ext>
              </a:extLst>
            </p:cNvPr>
            <p:cNvSpPr>
              <a:spLocks noChangeArrowheads="1"/>
            </p:cNvSpPr>
            <p:nvPr/>
          </p:nvSpPr>
          <p:spPr bwMode="gray">
            <a:xfrm>
              <a:off x="2427178" y="1591072"/>
              <a:ext cx="1730851" cy="530225"/>
            </a:xfrm>
            <a:prstGeom prst="round2SameRect">
              <a:avLst/>
            </a:prstGeom>
            <a:solidFill>
              <a:srgbClr val="007167"/>
            </a:solidFill>
            <a:ln w="28575" algn="ctr">
              <a:solidFill>
                <a:schemeClr val="accent3"/>
              </a:solidFill>
              <a:miter lim="800000"/>
              <a:headEnd type="none" w="lg" len="lg"/>
              <a:tailEnd type="none" w="lg" len="lg"/>
            </a:ln>
            <a:effectLst>
              <a:outerShdw blurRad="50800" dist="38100" dir="2700000" algn="tl" rotWithShape="0">
                <a:prstClr val="black">
                  <a:alpha val="40000"/>
                </a:prstClr>
              </a:outerShdw>
            </a:effectLst>
          </p:spPr>
          <p:txBody>
            <a:bodyPr tIns="91440" bIns="91440" anchor="ctr"/>
            <a:lstStyle/>
            <a:p>
              <a:r>
                <a:rPr lang="zh-TW" altLang="en-US" sz="1600" b="1" dirty="0">
                  <a:solidFill>
                    <a:schemeClr val="bg1"/>
                  </a:solidFill>
                  <a:latin typeface="微軟正黑體" panose="020B0604030504040204" pitchFamily="34" charset="-120"/>
                  <a:ea typeface="微軟正黑體" panose="020B0604030504040204" pitchFamily="34" charset="-120"/>
                </a:rPr>
                <a:t>活體</a:t>
              </a:r>
              <a:r>
                <a:rPr lang="en-US" altLang="zh-TW" sz="1600" b="1" dirty="0">
                  <a:solidFill>
                    <a:schemeClr val="bg1"/>
                  </a:solidFill>
                  <a:latin typeface="微軟正黑體" panose="020B0604030504040204" pitchFamily="34" charset="-120"/>
                  <a:ea typeface="微軟正黑體" panose="020B0604030504040204" pitchFamily="34" charset="-120"/>
                </a:rPr>
                <a:t>&amp;</a:t>
              </a:r>
              <a:r>
                <a:rPr lang="zh-TW" altLang="en-US" sz="1600" b="1" dirty="0">
                  <a:solidFill>
                    <a:schemeClr val="bg1"/>
                  </a:solidFill>
                  <a:latin typeface="微軟正黑體" panose="020B0604030504040204" pitchFamily="34" charset="-120"/>
                  <a:ea typeface="微軟正黑體" panose="020B0604030504040204" pitchFamily="34" charset="-120"/>
                </a:rPr>
                <a:t>平面</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臉部辨識</a:t>
              </a:r>
            </a:p>
          </p:txBody>
        </p:sp>
        <p:sp>
          <p:nvSpPr>
            <p:cNvPr id="16" name="Rectangle 8">
              <a:extLst>
                <a:ext uri="{FF2B5EF4-FFF2-40B4-BE49-F238E27FC236}">
                  <a16:creationId xmlns:a16="http://schemas.microsoft.com/office/drawing/2014/main" id="{6CBFE40F-0D39-A34F-AAA3-EF3685E8C2AB}"/>
                </a:ext>
              </a:extLst>
            </p:cNvPr>
            <p:cNvSpPr>
              <a:spLocks noChangeArrowheads="1"/>
            </p:cNvSpPr>
            <p:nvPr/>
          </p:nvSpPr>
          <p:spPr bwMode="gray">
            <a:xfrm>
              <a:off x="2427178" y="2137474"/>
              <a:ext cx="1730851" cy="792100"/>
            </a:xfrm>
            <a:prstGeom prst="rect">
              <a:avLst/>
            </a:prstGeom>
            <a:solidFill>
              <a:schemeClr val="accent1"/>
            </a:solidFill>
            <a:ln w="9525" algn="ctr">
              <a:solidFill>
                <a:schemeClr val="accent1"/>
              </a:solidFill>
              <a:prstDash val="solid"/>
              <a:miter lim="800000"/>
              <a:headEnd type="none" w="lg" len="lg"/>
              <a:tailEnd type="none" w="lg" len="lg"/>
            </a:ln>
            <a:effectLst>
              <a:outerShdw blurRad="50800" dist="38100" dir="2700000" algn="tl" rotWithShape="0">
                <a:prstClr val="black">
                  <a:alpha val="40000"/>
                </a:prstClr>
              </a:outerShdw>
            </a:effectLst>
          </p:spPr>
          <p:txBody>
            <a:bodyPr tIns="91440" bIns="91440" anchor="ctr" anchorCtr="0"/>
            <a:lstStyle/>
            <a:p>
              <a:pPr algn="l"/>
              <a:r>
                <a:rPr lang="zh-TW" altLang="en-US" sz="1400" dirty="0">
                  <a:solidFill>
                    <a:srgbClr val="000000"/>
                  </a:solidFill>
                  <a:latin typeface="微軟正黑體" panose="020B0604030504040204" pitchFamily="34" charset="-120"/>
                  <a:ea typeface="微軟正黑體" panose="020B0604030504040204" pitchFamily="34" charset="-120"/>
                </a:rPr>
                <a:t>透過比對活體照片、視訊與身份證件照片來確認身份</a:t>
              </a:r>
              <a:endParaRPr lang="en-US" sz="1400" dirty="0">
                <a:solidFill>
                  <a:srgbClr val="000000"/>
                </a:solidFill>
                <a:latin typeface="微軟正黑體" panose="020B0604030504040204" pitchFamily="34" charset="-120"/>
                <a:ea typeface="微軟正黑體" panose="020B0604030504040204" pitchFamily="34" charset="-120"/>
              </a:endParaRPr>
            </a:p>
          </p:txBody>
        </p:sp>
      </p:grpSp>
      <p:grpSp>
        <p:nvGrpSpPr>
          <p:cNvPr id="35" name="群組 34">
            <a:extLst>
              <a:ext uri="{FF2B5EF4-FFF2-40B4-BE49-F238E27FC236}">
                <a16:creationId xmlns:a16="http://schemas.microsoft.com/office/drawing/2014/main" id="{F8B598FD-2B1E-1146-B1A6-7A3787749F10}"/>
              </a:ext>
            </a:extLst>
          </p:cNvPr>
          <p:cNvGrpSpPr/>
          <p:nvPr/>
        </p:nvGrpSpPr>
        <p:grpSpPr>
          <a:xfrm>
            <a:off x="440925" y="1112820"/>
            <a:ext cx="8702536" cy="408623"/>
            <a:chOff x="809764" y="1009133"/>
            <a:chExt cx="8702536" cy="408623"/>
          </a:xfrm>
        </p:grpSpPr>
        <p:sp>
          <p:nvSpPr>
            <p:cNvPr id="36" name="文字方塊 35">
              <a:extLst>
                <a:ext uri="{FF2B5EF4-FFF2-40B4-BE49-F238E27FC236}">
                  <a16:creationId xmlns:a16="http://schemas.microsoft.com/office/drawing/2014/main" id="{8F34A0A5-327D-094B-A9DB-A0A2544349D0}"/>
                </a:ext>
              </a:extLst>
            </p:cNvPr>
            <p:cNvSpPr txBox="1"/>
            <p:nvPr/>
          </p:nvSpPr>
          <p:spPr>
            <a:xfrm>
              <a:off x="809764" y="1009133"/>
              <a:ext cx="1656000" cy="408623"/>
            </a:xfrm>
            <a:prstGeom prst="roundRect">
              <a:avLst/>
            </a:prstGeom>
            <a:solidFill>
              <a:srgbClr val="C10307"/>
            </a:solidFill>
          </p:spPr>
          <p:txBody>
            <a:bodyPr wrap="square" rtlCol="0" anchor="ctr">
              <a:spAutoFit/>
            </a:bodyPr>
            <a:lstStyle/>
            <a:p>
              <a:r>
                <a:rPr kumimoji="1" lang="en-US" altLang="zh-TW"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Pain Point</a:t>
              </a:r>
              <a:endParaRPr kumimoji="1" lang="zh-TW" alt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37" name="文字方塊 36">
              <a:extLst>
                <a:ext uri="{FF2B5EF4-FFF2-40B4-BE49-F238E27FC236}">
                  <a16:creationId xmlns:a16="http://schemas.microsoft.com/office/drawing/2014/main" id="{4BB519F2-2C30-CD48-92B6-CCDE94231930}"/>
                </a:ext>
              </a:extLst>
            </p:cNvPr>
            <p:cNvSpPr txBox="1"/>
            <p:nvPr/>
          </p:nvSpPr>
          <p:spPr>
            <a:xfrm>
              <a:off x="2465764" y="1066610"/>
              <a:ext cx="7046536" cy="307777"/>
            </a:xfrm>
            <a:prstGeom prst="rect">
              <a:avLst/>
            </a:prstGeom>
            <a:noFill/>
          </p:spPr>
          <p:txBody>
            <a:bodyPr wrap="square" rtlCol="0">
              <a:spAutoFit/>
            </a:bodyPr>
            <a:lstStyle/>
            <a:p>
              <a:pPr algn="l"/>
              <a:r>
                <a:rPr kumimoji="1" lang="zh-TW" altLang="en-US" dirty="0">
                  <a:latin typeface="微軟正黑體" panose="020B0604030504040204" pitchFamily="34" charset="-120"/>
                  <a:ea typeface="微軟正黑體" panose="020B0604030504040204" pitchFamily="34" charset="-120"/>
                </a:rPr>
                <a:t>身份驗證一般需面對面進行，但消費者更偏好不出門的線上驗證</a:t>
              </a:r>
            </a:p>
          </p:txBody>
        </p:sp>
      </p:grpSp>
      <p:grpSp>
        <p:nvGrpSpPr>
          <p:cNvPr id="38" name="群組 37"/>
          <p:cNvGrpSpPr/>
          <p:nvPr/>
        </p:nvGrpSpPr>
        <p:grpSpPr>
          <a:xfrm>
            <a:off x="3175198" y="5141415"/>
            <a:ext cx="2539581" cy="1173660"/>
            <a:chOff x="4306860" y="1419622"/>
            <a:chExt cx="1730851" cy="1173660"/>
          </a:xfrm>
        </p:grpSpPr>
        <p:sp>
          <p:nvSpPr>
            <p:cNvPr id="39" name="Rectangle 4">
              <a:extLst>
                <a:ext uri="{FF2B5EF4-FFF2-40B4-BE49-F238E27FC236}">
                  <a16:creationId xmlns:a16="http://schemas.microsoft.com/office/drawing/2014/main" id="{41D331A9-7DE6-A647-8A5F-43EAB2F826C1}"/>
                </a:ext>
              </a:extLst>
            </p:cNvPr>
            <p:cNvSpPr>
              <a:spLocks noChangeArrowheads="1"/>
            </p:cNvSpPr>
            <p:nvPr/>
          </p:nvSpPr>
          <p:spPr bwMode="gray">
            <a:xfrm>
              <a:off x="4306860" y="1419622"/>
              <a:ext cx="1730851" cy="530225"/>
            </a:xfrm>
            <a:prstGeom prst="round2SameRect">
              <a:avLst/>
            </a:prstGeom>
            <a:solidFill>
              <a:srgbClr val="007167"/>
            </a:solidFill>
            <a:ln w="28575" algn="ctr">
              <a:solidFill>
                <a:schemeClr val="accent3"/>
              </a:solidFill>
              <a:miter lim="800000"/>
              <a:headEnd type="none" w="lg" len="lg"/>
              <a:tailEnd type="none" w="lg" len="lg"/>
            </a:ln>
            <a:effectLst>
              <a:outerShdw blurRad="50800" dist="38100" dir="2700000" algn="tl" rotWithShape="0">
                <a:prstClr val="black">
                  <a:alpha val="40000"/>
                </a:prstClr>
              </a:outerShdw>
            </a:effectLst>
          </p:spPr>
          <p:txBody>
            <a:bodyPr tIns="91440" bIns="91440" anchor="ctr"/>
            <a:lstStyle/>
            <a:p>
              <a:r>
                <a:rPr lang="zh-TW" altLang="en-US" sz="1600" b="1" dirty="0">
                  <a:solidFill>
                    <a:schemeClr val="bg1"/>
                  </a:solidFill>
                  <a:latin typeface="微軟正黑體" panose="020B0604030504040204" pitchFamily="34" charset="-120"/>
                  <a:ea typeface="微軟正黑體" panose="020B0604030504040204" pitchFamily="34" charset="-120"/>
                </a:rPr>
                <a:t>證件、資訊理解</a:t>
              </a:r>
            </a:p>
          </p:txBody>
        </p:sp>
        <p:sp>
          <p:nvSpPr>
            <p:cNvPr id="40" name="Rectangle 8">
              <a:extLst>
                <a:ext uri="{FF2B5EF4-FFF2-40B4-BE49-F238E27FC236}">
                  <a16:creationId xmlns:a16="http://schemas.microsoft.com/office/drawing/2014/main" id="{6CBFE40F-0D39-A34F-AAA3-EF3685E8C2AB}"/>
                </a:ext>
              </a:extLst>
            </p:cNvPr>
            <p:cNvSpPr>
              <a:spLocks noChangeArrowheads="1"/>
            </p:cNvSpPr>
            <p:nvPr/>
          </p:nvSpPr>
          <p:spPr bwMode="gray">
            <a:xfrm>
              <a:off x="4306860" y="1966024"/>
              <a:ext cx="1730851" cy="627258"/>
            </a:xfrm>
            <a:prstGeom prst="rect">
              <a:avLst/>
            </a:prstGeom>
            <a:solidFill>
              <a:schemeClr val="accent1"/>
            </a:solidFill>
            <a:ln w="9525" algn="ctr">
              <a:solidFill>
                <a:schemeClr val="accent1"/>
              </a:solidFill>
              <a:prstDash val="solid"/>
              <a:miter lim="800000"/>
              <a:headEnd type="none" w="lg" len="lg"/>
              <a:tailEnd type="none" w="lg" len="lg"/>
            </a:ln>
            <a:effectLst>
              <a:outerShdw blurRad="50800" dist="38100" dir="2700000" algn="tl" rotWithShape="0">
                <a:prstClr val="black">
                  <a:alpha val="40000"/>
                </a:prstClr>
              </a:outerShdw>
            </a:effectLst>
          </p:spPr>
          <p:txBody>
            <a:bodyPr tIns="91440" bIns="91440" anchor="ctr" anchorCtr="0"/>
            <a:lstStyle/>
            <a:p>
              <a:pPr algn="l"/>
              <a:r>
                <a:rPr lang="zh-TW" altLang="en-US" sz="1400" dirty="0">
                  <a:solidFill>
                    <a:srgbClr val="000000"/>
                  </a:solidFill>
                  <a:latin typeface="微軟正黑體" panose="020B0604030504040204" pitchFamily="34" charset="-120"/>
                  <a:ea typeface="微軟正黑體" panose="020B0604030504040204" pitchFamily="34" charset="-120"/>
                </a:rPr>
                <a:t>與全球數據庫及信用機構</a:t>
              </a:r>
              <a:r>
                <a:rPr lang="zh-TW" altLang="en-US" dirty="0">
                  <a:solidFill>
                    <a:srgbClr val="000000"/>
                  </a:solidFill>
                  <a:latin typeface="微軟正黑體" panose="020B0604030504040204" pitchFamily="34" charset="-120"/>
                  <a:ea typeface="微軟正黑體" panose="020B0604030504040204" pitchFamily="34" charset="-120"/>
                </a:rPr>
                <a:t>合作，進行個人</a:t>
              </a:r>
              <a:r>
                <a:rPr lang="zh-TW" altLang="en-US" sz="1400" dirty="0">
                  <a:solidFill>
                    <a:srgbClr val="000000"/>
                  </a:solidFill>
                  <a:latin typeface="微軟正黑體" panose="020B0604030504040204" pitchFamily="34" charset="-120"/>
                  <a:ea typeface="微軟正黑體" panose="020B0604030504040204" pitchFamily="34" charset="-120"/>
                </a:rPr>
                <a:t>訊息交叉驗證</a:t>
              </a:r>
              <a:endParaRPr lang="en-US" sz="1400" dirty="0">
                <a:solidFill>
                  <a:srgbClr val="000000"/>
                </a:solidFill>
                <a:latin typeface="微軟正黑體" panose="020B0604030504040204" pitchFamily="34" charset="-120"/>
                <a:ea typeface="微軟正黑體" panose="020B0604030504040204" pitchFamily="34" charset="-120"/>
              </a:endParaRPr>
            </a:p>
          </p:txBody>
        </p:sp>
      </p:grpSp>
      <p:pic>
        <p:nvPicPr>
          <p:cNvPr id="41" name="圖片 40">
            <a:extLst>
              <a:ext uri="{FF2B5EF4-FFF2-40B4-BE49-F238E27FC236}">
                <a16:creationId xmlns:a16="http://schemas.microsoft.com/office/drawing/2014/main" id="{0F6BBCE6-D151-664F-83AA-B23F9C919B8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749511" y="3444827"/>
            <a:ext cx="1805836" cy="3004430"/>
          </a:xfrm>
          <a:prstGeom prst="rect">
            <a:avLst/>
          </a:prstGeom>
        </p:spPr>
      </p:pic>
      <p:grpSp>
        <p:nvGrpSpPr>
          <p:cNvPr id="26" name="群組 25"/>
          <p:cNvGrpSpPr/>
          <p:nvPr/>
        </p:nvGrpSpPr>
        <p:grpSpPr>
          <a:xfrm>
            <a:off x="2841883" y="1616694"/>
            <a:ext cx="4025642" cy="1727786"/>
            <a:chOff x="2603758" y="1569069"/>
            <a:chExt cx="4025642" cy="1727786"/>
          </a:xfrm>
        </p:grpSpPr>
        <p:grpSp>
          <p:nvGrpSpPr>
            <p:cNvPr id="25" name="群組 24"/>
            <p:cNvGrpSpPr/>
            <p:nvPr/>
          </p:nvGrpSpPr>
          <p:grpSpPr>
            <a:xfrm>
              <a:off x="4172608" y="1569069"/>
              <a:ext cx="2456792" cy="1727786"/>
              <a:chOff x="4289000" y="1521443"/>
              <a:chExt cx="3095625" cy="1992029"/>
            </a:xfrm>
          </p:grpSpPr>
          <p:grpSp>
            <p:nvGrpSpPr>
              <p:cNvPr id="22" name="群組 21"/>
              <p:cNvGrpSpPr/>
              <p:nvPr/>
            </p:nvGrpSpPr>
            <p:grpSpPr>
              <a:xfrm>
                <a:off x="4289000" y="1677472"/>
                <a:ext cx="3095625" cy="1836000"/>
                <a:chOff x="3009900" y="3404462"/>
                <a:chExt cx="3095625" cy="1836000"/>
              </a:xfrm>
            </p:grpSpPr>
            <p:sp>
              <p:nvSpPr>
                <p:cNvPr id="20" name="矩形 19"/>
                <p:cNvSpPr/>
                <p:nvPr/>
              </p:nvSpPr>
              <p:spPr bwMode="auto">
                <a:xfrm>
                  <a:off x="3009900" y="3404462"/>
                  <a:ext cx="3095625" cy="1836000"/>
                </a:xfrm>
                <a:prstGeom prst="rect">
                  <a:avLst/>
                </a:prstGeom>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91440" tIns="91440" rIns="91440" bIns="91440" numCol="1" rtlCol="0" anchor="t" anchorCtr="0" compatLnSpc="1">
                  <a:prstTxWarp prst="textNoShape">
                    <a:avLst/>
                  </a:prstTxWarp>
                  <a:spAutoFit/>
                </a:bodyPr>
                <a:lstStyle/>
                <a:p>
                  <a:pPr marL="0" marR="0" indent="0" algn="ctr" defTabSz="889000" rtl="0" eaLnBrk="1" fontAlgn="base" latinLnBrk="0" hangingPunct="1"/>
                  <a:endParaRPr kumimoji="0" lang="zh-TW" altLang="en-US" sz="1400" b="0" i="0" u="none" strike="noStrike" cap="none" normalizeH="0" baseline="0" dirty="0">
                    <a:solidFill>
                      <a:schemeClr val="tx1"/>
                    </a:solidFill>
                    <a:effectLst/>
                    <a:latin typeface="+mn-lt"/>
                    <a:cs typeface="+mn-cs"/>
                  </a:endParaRPr>
                </a:p>
              </p:txBody>
            </p:sp>
            <p:pic>
              <p:nvPicPr>
                <p:cNvPr id="39942" name="Picture 6" descr="ãç¢æ¥­è­æ¸ iconãçåçæå°çµæ"/>
                <p:cNvPicPr>
                  <a:picLocks noChangeAspect="1" noChangeArrowheads="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ackgroundRemoval t="9778" b="96000" l="0" r="97778">
                              <a14:foregroundMark x1="62222" y1="20000" x2="87111" y2="35556"/>
                              <a14:foregroundMark x1="29778" y1="75111" x2="17778" y2="55556"/>
                            </a14:backgroundRemoval>
                          </a14:imgEffect>
                        </a14:imgLayer>
                      </a14:imgProps>
                    </a:ext>
                    <a:ext uri="{28A0092B-C50C-407E-A947-70E740481C1C}">
                      <a14:useLocalDpi xmlns:a14="http://schemas.microsoft.com/office/drawing/2010/main"/>
                    </a:ext>
                  </a:extLst>
                </a:blip>
                <a:srcRect/>
                <a:stretch>
                  <a:fillRect/>
                </a:stretch>
              </p:blipFill>
              <p:spPr bwMode="auto">
                <a:xfrm>
                  <a:off x="4289382" y="3673773"/>
                  <a:ext cx="727303" cy="727303"/>
                </a:xfrm>
                <a:prstGeom prst="rect">
                  <a:avLst/>
                </a:prstGeom>
                <a:noFill/>
                <a:extLst>
                  <a:ext uri="{909E8E84-426E-40DD-AFC4-6F175D3DCCD1}">
                    <a14:hiddenFill xmlns:a14="http://schemas.microsoft.com/office/drawing/2010/main">
                      <a:solidFill>
                        <a:srgbClr val="FFFFFF"/>
                      </a:solidFill>
                    </a14:hiddenFill>
                  </a:ext>
                </a:extLst>
              </p:spPr>
            </p:pic>
            <p:pic>
              <p:nvPicPr>
                <p:cNvPr id="39944" name="Picture 8" descr="ãä¿¡ç¨ç´é iconãçåçæå°çµæ"/>
                <p:cNvPicPr>
                  <a:picLocks noChangeAspect="1" noChangeArrowheads="1"/>
                </p:cNvPicPr>
                <p:nvPr/>
              </p:nvPicPr>
              <p:blipFill>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5250266" y="3742646"/>
                  <a:ext cx="719521" cy="658430"/>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descr="ç¸éåç"/>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61119" y="4466807"/>
                  <a:ext cx="628013" cy="628013"/>
                </a:xfrm>
                <a:prstGeom prst="rect">
                  <a:avLst/>
                </a:prstGeom>
                <a:noFill/>
                <a:extLst>
                  <a:ext uri="{909E8E84-426E-40DD-AFC4-6F175D3DCCD1}">
                    <a14:hiddenFill xmlns:a14="http://schemas.microsoft.com/office/drawing/2010/main">
                      <a:solidFill>
                        <a:srgbClr val="FFFFFF"/>
                      </a:solidFill>
                    </a14:hiddenFill>
                  </a:ext>
                </a:extLst>
              </p:spPr>
            </p:pic>
            <p:pic>
              <p:nvPicPr>
                <p:cNvPr id="39948" name="Picture 12" descr="ãè­ç§ iconãçåçæå°çµæ"/>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319896" y="4409580"/>
                  <a:ext cx="696789" cy="623525"/>
                </a:xfrm>
                <a:prstGeom prst="rect">
                  <a:avLst/>
                </a:prstGeom>
                <a:noFill/>
                <a:extLst>
                  <a:ext uri="{909E8E84-426E-40DD-AFC4-6F175D3DCCD1}">
                    <a14:hiddenFill xmlns:a14="http://schemas.microsoft.com/office/drawing/2010/main">
                      <a:solidFill>
                        <a:srgbClr val="FFFFFF"/>
                      </a:solidFill>
                    </a14:hiddenFill>
                  </a:ext>
                </a:extLst>
              </p:spPr>
            </p:pic>
            <p:pic>
              <p:nvPicPr>
                <p:cNvPr id="39950" name="Picture 14" descr="ãPEP iconãçåçæå°çµæ"/>
                <p:cNvPicPr>
                  <a:picLocks noChangeAspect="1" noChangeArrowheads="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276864" y="3673773"/>
                  <a:ext cx="734062" cy="734062"/>
                </a:xfrm>
                <a:prstGeom prst="rect">
                  <a:avLst/>
                </a:prstGeom>
                <a:noFill/>
                <a:extLst>
                  <a:ext uri="{909E8E84-426E-40DD-AFC4-6F175D3DCCD1}">
                    <a14:hiddenFill xmlns:a14="http://schemas.microsoft.com/office/drawing/2010/main">
                      <a:solidFill>
                        <a:srgbClr val="FFFFFF"/>
                      </a:solidFill>
                    </a14:hiddenFill>
                  </a:ext>
                </a:extLst>
              </p:spPr>
            </p:pic>
            <p:pic>
              <p:nvPicPr>
                <p:cNvPr id="39952" name="Picture 16" descr="ãPEP iconãçåçæå°çµæ"/>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295757" y="4350887"/>
                  <a:ext cx="715169" cy="715169"/>
                </a:xfrm>
                <a:prstGeom prst="rect">
                  <a:avLst/>
                </a:prstGeom>
                <a:noFill/>
                <a:extLst>
                  <a:ext uri="{909E8E84-426E-40DD-AFC4-6F175D3DCCD1}">
                    <a14:hiddenFill xmlns:a14="http://schemas.microsoft.com/office/drawing/2010/main">
                      <a:solidFill>
                        <a:srgbClr val="FFFFFF"/>
                      </a:solidFill>
                    </a14:hiddenFill>
                  </a:ext>
                </a:extLst>
              </p:spPr>
            </p:pic>
          </p:grpSp>
          <p:pic>
            <p:nvPicPr>
              <p:cNvPr id="39954" name="Picture 18" descr="ç¸éåç"/>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598996" y="1521443"/>
                <a:ext cx="538621" cy="538621"/>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4" name="群組 23"/>
            <p:cNvGrpSpPr/>
            <p:nvPr/>
          </p:nvGrpSpPr>
          <p:grpSpPr>
            <a:xfrm>
              <a:off x="2603758" y="1834418"/>
              <a:ext cx="1730851" cy="1338502"/>
              <a:chOff x="4306860" y="1419622"/>
              <a:chExt cx="1730851" cy="1338502"/>
            </a:xfrm>
          </p:grpSpPr>
          <p:sp>
            <p:nvSpPr>
              <p:cNvPr id="17" name="Rectangle 4">
                <a:extLst>
                  <a:ext uri="{FF2B5EF4-FFF2-40B4-BE49-F238E27FC236}">
                    <a16:creationId xmlns:a16="http://schemas.microsoft.com/office/drawing/2014/main" id="{41D331A9-7DE6-A647-8A5F-43EAB2F826C1}"/>
                  </a:ext>
                </a:extLst>
              </p:cNvPr>
              <p:cNvSpPr>
                <a:spLocks noChangeArrowheads="1"/>
              </p:cNvSpPr>
              <p:nvPr/>
            </p:nvSpPr>
            <p:spPr bwMode="gray">
              <a:xfrm>
                <a:off x="4306860" y="1419622"/>
                <a:ext cx="1730851" cy="530225"/>
              </a:xfrm>
              <a:prstGeom prst="round2SameRect">
                <a:avLst/>
              </a:prstGeom>
              <a:solidFill>
                <a:srgbClr val="007167"/>
              </a:solidFill>
              <a:ln w="28575" algn="ctr">
                <a:solidFill>
                  <a:schemeClr val="accent3"/>
                </a:solidFill>
                <a:miter lim="800000"/>
                <a:headEnd type="none" w="lg" len="lg"/>
                <a:tailEnd type="none" w="lg" len="lg"/>
              </a:ln>
              <a:effectLst>
                <a:outerShdw blurRad="50800" dist="38100" dir="2700000" algn="tl" rotWithShape="0">
                  <a:prstClr val="black">
                    <a:alpha val="40000"/>
                  </a:prstClr>
                </a:outerShdw>
              </a:effectLst>
            </p:spPr>
            <p:txBody>
              <a:bodyPr tIns="91440" bIns="91440" anchor="ctr"/>
              <a:lstStyle/>
              <a:p>
                <a:r>
                  <a:rPr lang="zh-TW" altLang="en-US" sz="1600" b="1" dirty="0">
                    <a:solidFill>
                      <a:schemeClr val="bg1"/>
                    </a:solidFill>
                    <a:latin typeface="微軟正黑體" panose="020B0604030504040204" pitchFamily="34" charset="-120"/>
                    <a:ea typeface="微軟正黑體" panose="020B0604030504040204" pitchFamily="34" charset="-120"/>
                  </a:rPr>
                  <a:t>個人紀錄驗證</a:t>
                </a:r>
              </a:p>
            </p:txBody>
          </p:sp>
          <p:sp>
            <p:nvSpPr>
              <p:cNvPr id="18" name="Rectangle 8">
                <a:extLst>
                  <a:ext uri="{FF2B5EF4-FFF2-40B4-BE49-F238E27FC236}">
                    <a16:creationId xmlns:a16="http://schemas.microsoft.com/office/drawing/2014/main" id="{6CBFE40F-0D39-A34F-AAA3-EF3685E8C2AB}"/>
                  </a:ext>
                </a:extLst>
              </p:cNvPr>
              <p:cNvSpPr>
                <a:spLocks noChangeArrowheads="1"/>
              </p:cNvSpPr>
              <p:nvPr/>
            </p:nvSpPr>
            <p:spPr bwMode="gray">
              <a:xfrm>
                <a:off x="4306860" y="1966024"/>
                <a:ext cx="1730851" cy="792100"/>
              </a:xfrm>
              <a:prstGeom prst="rect">
                <a:avLst/>
              </a:prstGeom>
              <a:solidFill>
                <a:schemeClr val="accent1"/>
              </a:solidFill>
              <a:ln w="9525" algn="ctr">
                <a:solidFill>
                  <a:schemeClr val="accent1"/>
                </a:solidFill>
                <a:prstDash val="solid"/>
                <a:miter lim="800000"/>
                <a:headEnd type="none" w="lg" len="lg"/>
                <a:tailEnd type="none" w="lg" len="lg"/>
              </a:ln>
              <a:effectLst>
                <a:outerShdw blurRad="50800" dist="38100" dir="2700000" algn="tl" rotWithShape="0">
                  <a:prstClr val="black">
                    <a:alpha val="40000"/>
                  </a:prstClr>
                </a:outerShdw>
              </a:effectLst>
            </p:spPr>
            <p:txBody>
              <a:bodyPr tIns="91440" bIns="91440" anchor="ctr" anchorCtr="0"/>
              <a:lstStyle/>
              <a:p>
                <a:pPr algn="l"/>
                <a:r>
                  <a:rPr lang="zh-TW" altLang="en-US" sz="1400" dirty="0">
                    <a:solidFill>
                      <a:srgbClr val="000000"/>
                    </a:solidFill>
                    <a:latin typeface="微軟正黑體" panose="020B0604030504040204" pitchFamily="34" charset="-120"/>
                    <a:ea typeface="微軟正黑體" panose="020B0604030504040204" pitchFamily="34" charset="-120"/>
                  </a:rPr>
                  <a:t>與全球數據庫及信用機構</a:t>
                </a:r>
                <a:r>
                  <a:rPr lang="zh-TW" altLang="en-US" dirty="0">
                    <a:solidFill>
                      <a:srgbClr val="000000"/>
                    </a:solidFill>
                    <a:latin typeface="微軟正黑體" panose="020B0604030504040204" pitchFamily="34" charset="-120"/>
                    <a:ea typeface="微軟正黑體" panose="020B0604030504040204" pitchFamily="34" charset="-120"/>
                  </a:rPr>
                  <a:t>合作，進行個人</a:t>
                </a:r>
                <a:r>
                  <a:rPr lang="zh-TW" altLang="en-US" sz="1400" dirty="0">
                    <a:solidFill>
                      <a:srgbClr val="000000"/>
                    </a:solidFill>
                    <a:latin typeface="微軟正黑體" panose="020B0604030504040204" pitchFamily="34" charset="-120"/>
                    <a:ea typeface="微軟正黑體" panose="020B0604030504040204" pitchFamily="34" charset="-120"/>
                  </a:rPr>
                  <a:t>訊息交叉驗證</a:t>
                </a:r>
                <a:endParaRPr lang="en-US" sz="1400" dirty="0">
                  <a:solidFill>
                    <a:srgbClr val="000000"/>
                  </a:solidFill>
                  <a:latin typeface="微軟正黑體" panose="020B0604030504040204" pitchFamily="34" charset="-120"/>
                  <a:ea typeface="微軟正黑體" panose="020B0604030504040204" pitchFamily="34" charset="-120"/>
                </a:endParaRPr>
              </a:p>
            </p:txBody>
          </p:sp>
        </p:grpSp>
      </p:grpSp>
      <p:pic>
        <p:nvPicPr>
          <p:cNvPr id="39956" name="Picture 20" descr="ç¸éåç"/>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5608854" y="5236394"/>
            <a:ext cx="1078681" cy="107868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單箭頭接點 27"/>
          <p:cNvCxnSpPr/>
          <p:nvPr/>
        </p:nvCxnSpPr>
        <p:spPr bwMode="auto">
          <a:xfrm>
            <a:off x="2391704" y="4212335"/>
            <a:ext cx="823816" cy="734707"/>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9" name="直線單箭頭接點 48"/>
          <p:cNvCxnSpPr/>
          <p:nvPr/>
        </p:nvCxnSpPr>
        <p:spPr bwMode="auto">
          <a:xfrm>
            <a:off x="4876527" y="3824478"/>
            <a:ext cx="0" cy="1149302"/>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2" name="直線單箭頭接點 51"/>
          <p:cNvCxnSpPr/>
          <p:nvPr/>
        </p:nvCxnSpPr>
        <p:spPr bwMode="auto">
          <a:xfrm flipH="1">
            <a:off x="6317047" y="4399129"/>
            <a:ext cx="740978" cy="54791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 name="矩形 1">
            <a:extLst>
              <a:ext uri="{FF2B5EF4-FFF2-40B4-BE49-F238E27FC236}">
                <a16:creationId xmlns:a16="http://schemas.microsoft.com/office/drawing/2014/main" id="{B77F67A1-E32D-7C4C-B7FC-11B6A7A51DD6}"/>
              </a:ext>
            </a:extLst>
          </p:cNvPr>
          <p:cNvSpPr/>
          <p:nvPr/>
        </p:nvSpPr>
        <p:spPr>
          <a:xfrm>
            <a:off x="5326425" y="262621"/>
            <a:ext cx="2722220" cy="307777"/>
          </a:xfrm>
          <a:prstGeom prst="rect">
            <a:avLst/>
          </a:prstGeom>
        </p:spPr>
        <p:txBody>
          <a:bodyPr wrap="none">
            <a:spAutoFit/>
          </a:bodyPr>
          <a:lstStyle/>
          <a:p>
            <a:r>
              <a:rPr lang="zh-TW" altLang="en-US" dirty="0"/>
              <a:t>https://youtu.be/OCnipoWmrRM</a:t>
            </a:r>
          </a:p>
        </p:txBody>
      </p:sp>
      <p:graphicFrame>
        <p:nvGraphicFramePr>
          <p:cNvPr id="5" name="資料庫圖表 4">
            <a:extLst>
              <a:ext uri="{FF2B5EF4-FFF2-40B4-BE49-F238E27FC236}">
                <a16:creationId xmlns:a16="http://schemas.microsoft.com/office/drawing/2014/main" id="{95D749BE-78FE-9A4A-9ACE-A16A0FF2380F}"/>
              </a:ext>
            </a:extLst>
          </p:cNvPr>
          <p:cNvGraphicFramePr/>
          <p:nvPr>
            <p:extLst>
              <p:ext uri="{D42A27DB-BD31-4B8C-83A1-F6EECF244321}">
                <p14:modId xmlns:p14="http://schemas.microsoft.com/office/powerpoint/2010/main" val="923446751"/>
              </p:ext>
            </p:extLst>
          </p:nvPr>
        </p:nvGraphicFramePr>
        <p:xfrm>
          <a:off x="-5722785" y="-584640"/>
          <a:ext cx="6604000" cy="4402667"/>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736517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9A4FCB-C59D-D445-AD58-0BB755734299}"/>
              </a:ext>
            </a:extLst>
          </p:cNvPr>
          <p:cNvSpPr/>
          <p:nvPr/>
        </p:nvSpPr>
        <p:spPr>
          <a:xfrm>
            <a:off x="-5404524" y="2024955"/>
            <a:ext cx="5166013" cy="2462213"/>
          </a:xfrm>
          <a:prstGeom prst="rect">
            <a:avLst/>
          </a:prstGeom>
        </p:spPr>
        <p:txBody>
          <a:bodyPr wrap="square">
            <a:spAutoFit/>
          </a:bodyPr>
          <a:lstStyle/>
          <a:p>
            <a:pPr algn="l"/>
            <a:r>
              <a:rPr lang="zh-TW" altLang="en-US" dirty="0"/>
              <a:t>最初目標是根據一些地理空間圖 像數據，為房屋估價，而且讓保險公司進行準確且快速的報價。目前 </a:t>
            </a:r>
            <a:r>
              <a:rPr lang="en" altLang="zh-TW" dirty="0"/>
              <a:t>Cape Analytics </a:t>
            </a:r>
            <a:r>
              <a:rPr lang="zh-TW" altLang="en-US" dirty="0"/>
              <a:t>已經開發了一套具有專利技術的雲端服務平台，從地理圖資公司及公開資訊取得大量的地理空間數據（包括衛星圖像和實景照片），然後將圖像數據置入分析平台，透過電腦視覺和深度學習算法的分析，即時輸出用戶感興趣的諸多結構化特徵數據。數據包括房屋的可使用面積、屋頂狀況、建材 類型，或者天窗和太陽能板的佈局等，保險公司可藉此提供快速準確的報 價。</a:t>
            </a:r>
            <a:r>
              <a:rPr lang="en" altLang="zh-TW" dirty="0"/>
              <a:t>Cape Analytics </a:t>
            </a:r>
            <a:r>
              <a:rPr lang="zh-TW" altLang="en-US" dirty="0"/>
              <a:t>為資產評價產業提供了一種全新的分析方法，該方法透過簡單的電腦視覺分析，就能得到在之前只能通過大量人力和時間才能得到的高精確度和細節資訊。</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6126" y="4123009"/>
            <a:ext cx="4321553" cy="2157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5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5788" y="159206"/>
            <a:ext cx="1546173" cy="587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2131961" y="274994"/>
            <a:ext cx="2505075"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圖像識別的房產評估</a:t>
            </a:r>
          </a:p>
        </p:txBody>
      </p:sp>
      <p:sp>
        <p:nvSpPr>
          <p:cNvPr id="7" name="矩形 6">
            <a:extLst>
              <a:ext uri="{FF2B5EF4-FFF2-40B4-BE49-F238E27FC236}">
                <a16:creationId xmlns:a16="http://schemas.microsoft.com/office/drawing/2014/main" id="{6EB4AA2E-961F-264E-A0C3-8625EFAECE1D}"/>
              </a:ext>
            </a:extLst>
          </p:cNvPr>
          <p:cNvSpPr/>
          <p:nvPr/>
        </p:nvSpPr>
        <p:spPr>
          <a:xfrm>
            <a:off x="-4953000" y="1501735"/>
            <a:ext cx="4953000" cy="523220"/>
          </a:xfrm>
          <a:prstGeom prst="rect">
            <a:avLst/>
          </a:prstGeom>
        </p:spPr>
        <p:txBody>
          <a:bodyPr>
            <a:spAutoFit/>
          </a:bodyPr>
          <a:lstStyle/>
          <a:p>
            <a:pPr algn="l"/>
            <a:r>
              <a:rPr lang="en" altLang="zh-TW" dirty="0">
                <a:solidFill>
                  <a:srgbClr val="000000"/>
                </a:solidFill>
                <a:latin typeface="Open Sans"/>
              </a:rPr>
              <a:t>Cape Analytics</a:t>
            </a:r>
            <a:r>
              <a:rPr lang="zh-TW" altLang="en-US" dirty="0">
                <a:solidFill>
                  <a:srgbClr val="000000"/>
                </a:solidFill>
                <a:latin typeface="Open Sans"/>
              </a:rPr>
              <a:t>能將現有的空間圖像轉換成結構化的房產信息資料庫</a:t>
            </a:r>
            <a:endParaRPr lang="zh-TW" altLang="en-US" dirty="0"/>
          </a:p>
        </p:txBody>
      </p:sp>
      <p:pic>
        <p:nvPicPr>
          <p:cNvPr id="8" name="圖片 7">
            <a:extLst>
              <a:ext uri="{FF2B5EF4-FFF2-40B4-BE49-F238E27FC236}">
                <a16:creationId xmlns:a16="http://schemas.microsoft.com/office/drawing/2014/main" id="{C6B7722A-40A4-8347-B9CB-251CDF4A494B}"/>
              </a:ext>
            </a:extLst>
          </p:cNvPr>
          <p:cNvPicPr>
            <a:picLocks noChangeAspect="1"/>
          </p:cNvPicPr>
          <p:nvPr/>
        </p:nvPicPr>
        <p:blipFill>
          <a:blip r:embed="rId4"/>
          <a:stretch>
            <a:fillRect/>
          </a:stretch>
        </p:blipFill>
        <p:spPr>
          <a:xfrm>
            <a:off x="4637036" y="1429025"/>
            <a:ext cx="5037646" cy="3755336"/>
          </a:xfrm>
          <a:prstGeom prst="rect">
            <a:avLst/>
          </a:prstGeom>
        </p:spPr>
      </p:pic>
      <p:pic>
        <p:nvPicPr>
          <p:cNvPr id="9" name="圖片 8">
            <a:extLst>
              <a:ext uri="{FF2B5EF4-FFF2-40B4-BE49-F238E27FC236}">
                <a16:creationId xmlns:a16="http://schemas.microsoft.com/office/drawing/2014/main" id="{7BF5C9FE-6D1F-174E-854A-B99D9E05E39E}"/>
              </a:ext>
            </a:extLst>
          </p:cNvPr>
          <p:cNvPicPr>
            <a:picLocks noChangeAspect="1"/>
          </p:cNvPicPr>
          <p:nvPr/>
        </p:nvPicPr>
        <p:blipFill>
          <a:blip r:embed="rId5"/>
          <a:stretch>
            <a:fillRect/>
          </a:stretch>
        </p:blipFill>
        <p:spPr>
          <a:xfrm>
            <a:off x="199785" y="1429025"/>
            <a:ext cx="4237466" cy="2648416"/>
          </a:xfrm>
          <a:prstGeom prst="rect">
            <a:avLst/>
          </a:prstGeom>
        </p:spPr>
      </p:pic>
    </p:spTree>
    <p:extLst>
      <p:ext uri="{BB962C8B-B14F-4D97-AF65-F5344CB8AC3E}">
        <p14:creationId xmlns:p14="http://schemas.microsoft.com/office/powerpoint/2010/main" val="21146480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221&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0&quot;/&gt;&lt;/m_mruColor&gt;&lt;m_eweekdayFirstOfWeek val=&quot;2&quot;/&gt;&lt;m_eweekdayFirstOfWorkweek val=&quot;2&quot;/&gt;&lt;m_eweekdayFirstOfWeekend val=&quot;7&quot;/&gt;&lt;/CPresentation&gt;&lt;/root&gt;"/>
  <p:tag name="THINKCELLUNDODONOTDELETE" val="1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nk">
  <a:themeElements>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fontScheme name="Custom 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rgbClr val="808080"/>
          </a:solidFill>
          <a:prstDash val="solid"/>
          <a:round/>
          <a:headEnd type="none" w="med" len="med"/>
          <a:tailEnd type="none" w="med" len="med"/>
        </a:ln>
        <a:effectLst/>
      </a:spPr>
      <a:bodyPr vert="horz" wrap="square" lIns="91440" tIns="91440" rIns="91440" bIns="91440" numCol="1" rtlCol="0" anchor="t" anchorCtr="0" compatLnSpc="1">
        <a:prstTxWarp prst="textNoShape">
          <a:avLst/>
        </a:prstTxWarp>
        <a:spAutoFit/>
      </a:bodyPr>
      <a:lstStyle>
        <a:defPPr marL="0" marR="0" indent="0" algn="ctr" defTabSz="889000" rtl="0" eaLnBrk="1" fontAlgn="base" latinLnBrk="0" hangingPunct="1">
          <a:defRPr kumimoji="0" sz="1400" b="0" i="0" u="none" strike="noStrike" cap="none" normalizeH="0" baseline="0" dirty="0" smtClean="0">
            <a:solidFill>
              <a:schemeClr val="tx1"/>
            </a:solidFill>
            <a:effectLst/>
            <a:latin typeface="+mn-lt"/>
            <a:cs typeface="+mn-cs"/>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91440" rIns="91440" bIns="91440" numCol="1" anchor="t" anchorCtr="0" compatLnSpc="1">
        <a:prstTxWarp prst="textNoShape">
          <a:avLst/>
        </a:prstTxWarp>
        <a:spAutoFit/>
      </a:bodyPr>
      <a:lstStyle>
        <a:defPPr marL="0" marR="0" indent="0" algn="ctr" defTabSz="889000" rtl="0" eaLnBrk="1" fontAlgn="base" latinLnBrk="0" hangingPunct="1">
          <a:lnSpc>
            <a:spcPct val="100000"/>
          </a:lnSpc>
          <a:spcBef>
            <a:spcPct val="50000"/>
          </a:spcBef>
          <a:spcAft>
            <a:spcPct val="0"/>
          </a:spcAft>
          <a:buClrTx/>
          <a:buSzTx/>
          <a:buFontTx/>
          <a:buNone/>
          <a:tabLst/>
          <a:defRPr kumimoji="0" lang="en-GB" sz="1400" b="0" i="0" u="none" strike="noStrike" cap="none" normalizeH="0" baseline="0" smtClean="0">
            <a:ln>
              <a:noFill/>
            </a:ln>
            <a:solidFill>
              <a:schemeClr val="tx1"/>
            </a:solidFill>
            <a:effectLst/>
            <a:latin typeface="+mn-lt"/>
            <a:cs typeface="+mn-cs"/>
          </a:defRPr>
        </a:defPPr>
      </a:lstStyle>
    </a:lnDef>
    <a:txDef>
      <a:spPr>
        <a:noFill/>
      </a:spPr>
      <a:bodyPr wrap="square" rtlCol="0">
        <a:spAutoFit/>
      </a:bodyPr>
      <a:lstStyle>
        <a:defPPr>
          <a:defRPr dirty="0" smtClean="0">
            <a:latin typeface="+mn-lt"/>
          </a:defRPr>
        </a:defPPr>
      </a:lstStyle>
    </a:txDef>
  </a:objectDefaults>
  <a:extraClrSchemeLst>
    <a:extraClrScheme>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3">
        <a:dk1>
          <a:srgbClr val="000000"/>
        </a:dk1>
        <a:lt1>
          <a:srgbClr val="FFFFFF"/>
        </a:lt1>
        <a:dk2>
          <a:srgbClr val="345782"/>
        </a:dk2>
        <a:lt2>
          <a:srgbClr val="808080"/>
        </a:lt2>
        <a:accent1>
          <a:srgbClr val="E2E2E2"/>
        </a:accent1>
        <a:accent2>
          <a:srgbClr val="C5DCDF"/>
        </a:accent2>
        <a:accent3>
          <a:srgbClr val="FFFFFF"/>
        </a:accent3>
        <a:accent4>
          <a:srgbClr val="000000"/>
        </a:accent4>
        <a:accent5>
          <a:srgbClr val="EEEEEE"/>
        </a:accent5>
        <a:accent6>
          <a:srgbClr val="B2C7CA"/>
        </a:accent6>
        <a:hlink>
          <a:srgbClr val="5D8BA7"/>
        </a:hlink>
        <a:folHlink>
          <a:srgbClr val="9CBDC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FC59CFA4602A49AC3BDAF1F5DD4AD1" ma:contentTypeVersion="7" ma:contentTypeDescription="Create a new document." ma:contentTypeScope="" ma:versionID="c65ba08bd50aaf5ec69a5d563d9d7160">
  <xsd:schema xmlns:xsd="http://www.w3.org/2001/XMLSchema" xmlns:p="http://schemas.microsoft.com/office/2006/metadata/properties" xmlns:ns2="614f71a7-1ffd-4a5b-b04c-721b42e4b93f" targetNamespace="http://schemas.microsoft.com/office/2006/metadata/properties" ma:root="true" ma:fieldsID="8a3eb56de8cb87a095342ef8a3972c2e" ns2:_="">
    <xsd:import namespace="614f71a7-1ffd-4a5b-b04c-721b42e4b93f"/>
    <xsd:element name="properties">
      <xsd:complexType>
        <xsd:sequence>
          <xsd:element name="documentManagement">
            <xsd:complexType>
              <xsd:all>
                <xsd:element ref="ns2:Description0" minOccurs="0"/>
                <xsd:element ref="ns2:Software" minOccurs="0"/>
                <xsd:element ref="ns2:Product" minOccurs="0"/>
              </xsd:all>
            </xsd:complexType>
          </xsd:element>
        </xsd:sequence>
      </xsd:complexType>
    </xsd:element>
  </xsd:schema>
  <xsd:schema xmlns:xsd="http://www.w3.org/2001/XMLSchema" xmlns:dms="http://schemas.microsoft.com/office/2006/documentManagement/types" targetNamespace="614f71a7-1ffd-4a5b-b04c-721b42e4b93f" elementFormDefault="qualified">
    <xsd:import namespace="http://schemas.microsoft.com/office/2006/documentManagement/types"/>
    <xsd:element name="Description0" ma:index="8" nillable="true" ma:displayName="Description" ma:hidden="true" ma:internalName="Description0" ma:readOnly="false">
      <xsd:simpleType>
        <xsd:restriction base="dms:Note"/>
      </xsd:simpleType>
    </xsd:element>
    <xsd:element name="Software" ma:index="9" nillable="true" ma:displayName="Software" ma:hidden="true" ma:internalName="Software" ma:readOnly="false">
      <xsd:simpleType>
        <xsd:restriction base="dms:Text">
          <xsd:maxLength value="10"/>
        </xsd:restriction>
      </xsd:simpleType>
    </xsd:element>
    <xsd:element name="Product" ma:index="10" nillable="true" ma:displayName="Product" ma:hidden="true" ma:internalName="Product"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xsi="http://www.w3.org/2001/XMLSchema-instance" xmlns:p="http://schemas.microsoft.com/office/2006/metadata/properties">
  <documentManagement>
    <Description0 xmlns="614f71a7-1ffd-4a5b-b04c-721b42e4b93f" xsi:nil="true"/>
    <Software xmlns="614f71a7-1ffd-4a5b-b04c-721b42e4b93f" xsi:nil="true"/>
    <Product xmlns="614f71a7-1ffd-4a5b-b04c-721b42e4b93f" xsi:nil="true"/>
  </documentManagement>
</p:properties>
</file>

<file path=customXml/itemProps1.xml><?xml version="1.0" encoding="utf-8"?>
<ds:datastoreItem xmlns:ds="http://schemas.openxmlformats.org/officeDocument/2006/customXml" ds:itemID="{B8FFBFC6-7931-4C64-B4E0-D54B44BCD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4f71a7-1ffd-4a5b-b04c-721b42e4b93f"/>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46D49868-F72B-4C92-A9AD-DDB4759328BB}">
  <ds:schemaRefs>
    <ds:schemaRef ds:uri="http://schemas.microsoft.com/sharepoint/v3/contenttype/forms"/>
  </ds:schemaRefs>
</ds:datastoreItem>
</file>

<file path=customXml/itemProps3.xml><?xml version="1.0" encoding="utf-8"?>
<ds:datastoreItem xmlns:ds="http://schemas.openxmlformats.org/officeDocument/2006/customXml" ds:itemID="{78D00EDC-9529-46D3-865F-ED9D69FE8672}">
  <ds:schemaRefs>
    <ds:schemaRef ds:uri="http://schemas.microsoft.com/office/2006/metadata/properties"/>
    <ds:schemaRef ds:uri="614f71a7-1ffd-4a5b-b04c-721b42e4b93f"/>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971</Words>
  <Application>Microsoft Macintosh PowerPoint</Application>
  <PresentationFormat>A4 紙張 (210x297 公釐)</PresentationFormat>
  <Paragraphs>57</Paragraphs>
  <Slides>5</Slides>
  <Notes>3</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5</vt:i4>
      </vt:variant>
    </vt:vector>
  </HeadingPairs>
  <TitlesOfParts>
    <vt:vector size="17" baseType="lpstr">
      <vt:lpstr>Microsoft JhengHei</vt:lpstr>
      <vt:lpstr>Microsoft JhengHei</vt:lpstr>
      <vt:lpstr>新細明體</vt:lpstr>
      <vt:lpstr>Open Sans</vt:lpstr>
      <vt:lpstr>Roboto</vt:lpstr>
      <vt:lpstr>Arial</vt:lpstr>
      <vt:lpstr>Calibri</vt:lpstr>
      <vt:lpstr>Trebuchet MS</vt:lpstr>
      <vt:lpstr>Verdana</vt:lpstr>
      <vt:lpstr>Wingdings</vt:lpstr>
      <vt:lpstr>blank</vt:lpstr>
      <vt:lpstr>think-cell Slide</vt:lpstr>
      <vt:lpstr>PowerPoint 簡報</vt:lpstr>
      <vt:lpstr>PowerPoint 簡報</vt:lpstr>
      <vt:lpstr>PowerPoint 簡報</vt:lpstr>
      <vt:lpstr>PowerPoint 簡報</vt:lpstr>
      <vt:lpstr>PowerPoint 簡報</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2013-06-10T02:38:07Z</dcterms:created>
  <dcterms:modified xsi:type="dcterms:W3CDTF">2019-07-02T23:49:47Z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ChinaTrust</vt:lpwstr>
  </property>
  <property fmtid="{D5CDD505-2E9C-101B-9397-08002B2CF9AE}" pid="3" name="Template Name">
    <vt:lpwstr>A4</vt:lpwstr>
  </property>
  <property fmtid="{D5CDD505-2E9C-101B-9397-08002B2CF9AE}" pid="4" name="ContentTypeId">
    <vt:lpwstr>0x01010077FC59CFA4602A49AC3BDAF1F5DD4AD1</vt:lpwstr>
  </property>
  <property fmtid="{D5CDD505-2E9C-101B-9397-08002B2CF9AE}" pid="5" name="Order">
    <vt:r8>157600</vt:r8>
  </property>
</Properties>
</file>